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6"/>
    <p:sldMasterId id="2147484403" r:id="rId7"/>
    <p:sldMasterId id="2147484455" r:id="rId8"/>
    <p:sldMasterId id="2147484464" r:id="rId9"/>
    <p:sldMasterId id="2147484494" r:id="rId10"/>
    <p:sldMasterId id="2147484496" r:id="rId11"/>
  </p:sldMasterIdLst>
  <p:notesMasterIdLst>
    <p:notesMasterId r:id="rId70"/>
  </p:notesMasterIdLst>
  <p:handoutMasterIdLst>
    <p:handoutMasterId r:id="rId71"/>
  </p:handoutMasterIdLst>
  <p:sldIdLst>
    <p:sldId id="1612" r:id="rId12"/>
    <p:sldId id="1526" r:id="rId13"/>
    <p:sldId id="1540" r:id="rId14"/>
    <p:sldId id="1613" r:id="rId15"/>
    <p:sldId id="1614" r:id="rId16"/>
    <p:sldId id="1615" r:id="rId17"/>
    <p:sldId id="1616" r:id="rId18"/>
    <p:sldId id="1596" r:id="rId19"/>
    <p:sldId id="1579" r:id="rId20"/>
    <p:sldId id="1632" r:id="rId21"/>
    <p:sldId id="1587" r:id="rId22"/>
    <p:sldId id="1560" r:id="rId23"/>
    <p:sldId id="1581" r:id="rId24"/>
    <p:sldId id="1562" r:id="rId25"/>
    <p:sldId id="1588" r:id="rId26"/>
    <p:sldId id="1564" r:id="rId27"/>
    <p:sldId id="1565" r:id="rId28"/>
    <p:sldId id="1589" r:id="rId29"/>
    <p:sldId id="1567" r:id="rId30"/>
    <p:sldId id="1586" r:id="rId31"/>
    <p:sldId id="1629" r:id="rId32"/>
    <p:sldId id="1570" r:id="rId33"/>
    <p:sldId id="1617" r:id="rId34"/>
    <p:sldId id="1590" r:id="rId35"/>
    <p:sldId id="1580" r:id="rId36"/>
    <p:sldId id="1609" r:id="rId37"/>
    <p:sldId id="1575" r:id="rId38"/>
    <p:sldId id="1591" r:id="rId39"/>
    <p:sldId id="1631" r:id="rId40"/>
    <p:sldId id="1592" r:id="rId41"/>
    <p:sldId id="1406" r:id="rId42"/>
    <p:sldId id="1473" r:id="rId43"/>
    <p:sldId id="1467" r:id="rId44"/>
    <p:sldId id="1475" r:id="rId45"/>
    <p:sldId id="1627" r:id="rId46"/>
    <p:sldId id="1618" r:id="rId47"/>
    <p:sldId id="1619" r:id="rId48"/>
    <p:sldId id="1620" r:id="rId49"/>
    <p:sldId id="1621" r:id="rId50"/>
    <p:sldId id="1622" r:id="rId51"/>
    <p:sldId id="1623" r:id="rId52"/>
    <p:sldId id="1624" r:id="rId53"/>
    <p:sldId id="1625" r:id="rId54"/>
    <p:sldId id="1626" r:id="rId55"/>
    <p:sldId id="1441" r:id="rId56"/>
    <p:sldId id="1608" r:id="rId57"/>
    <p:sldId id="1628" r:id="rId58"/>
    <p:sldId id="1404" r:id="rId59"/>
    <p:sldId id="1362" r:id="rId60"/>
    <p:sldId id="1363" r:id="rId61"/>
    <p:sldId id="1364" r:id="rId62"/>
    <p:sldId id="1367" r:id="rId63"/>
    <p:sldId id="1368" r:id="rId64"/>
    <p:sldId id="1369" r:id="rId65"/>
    <p:sldId id="1370" r:id="rId66"/>
    <p:sldId id="1371" r:id="rId67"/>
    <p:sldId id="1373" r:id="rId68"/>
    <p:sldId id="1374"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1612"/>
          </p14:sldIdLst>
        </p14:section>
        <p14:section name="Intro" id="{9C8DC9DF-3004-48EE-BCB7-FB507BE952F3}">
          <p14:sldIdLst>
            <p14:sldId id="1526"/>
            <p14:sldId id="1540"/>
            <p14:sldId id="1613"/>
            <p14:sldId id="1614"/>
            <p14:sldId id="1615"/>
            <p14:sldId id="1616"/>
          </p14:sldIdLst>
        </p14:section>
        <p14:section name="Introducing CIS" id="{E7456818-BB4C-4D5A-9C5D-9329D71B2990}">
          <p14:sldIdLst>
            <p14:sldId id="1596"/>
            <p14:sldId id="1579"/>
            <p14:sldId id="1632"/>
            <p14:sldId id="1587"/>
            <p14:sldId id="1560"/>
            <p14:sldId id="1581"/>
            <p14:sldId id="1562"/>
            <p14:sldId id="1588"/>
            <p14:sldId id="1564"/>
            <p14:sldId id="1565"/>
            <p14:sldId id="1589"/>
            <p14:sldId id="1567"/>
            <p14:sldId id="1586"/>
            <p14:sldId id="1629"/>
            <p14:sldId id="1570"/>
            <p14:sldId id="1617"/>
            <p14:sldId id="1590"/>
            <p14:sldId id="1580"/>
            <p14:sldId id="1609"/>
            <p14:sldId id="1575"/>
            <p14:sldId id="1591"/>
            <p14:sldId id="1631"/>
            <p14:sldId id="1592"/>
          </p14:sldIdLst>
        </p14:section>
        <p14:section name="Car Demo" id="{D44F4583-9F8D-4601-9A3A-2AD357D780AC}">
          <p14:sldIdLst>
            <p14:sldId id="1406"/>
            <p14:sldId id="1473"/>
            <p14:sldId id="1467"/>
            <p14:sldId id="1475"/>
          </p14:sldIdLst>
        </p14:section>
        <p14:section name="Case Studies" id="{1D5D2BF5-E5B4-41AF-BB4B-5F59AD9ACAA4}">
          <p14:sldIdLst>
            <p14:sldId id="1627"/>
            <p14:sldId id="1618"/>
            <p14:sldId id="1619"/>
            <p14:sldId id="1620"/>
            <p14:sldId id="1621"/>
            <p14:sldId id="1622"/>
            <p14:sldId id="1623"/>
            <p14:sldId id="1624"/>
            <p14:sldId id="1625"/>
            <p14:sldId id="1626"/>
          </p14:sldIdLst>
        </p14:section>
        <p14:section name="Conclusion" id="{85A22F6D-F17A-4A81-8CDE-4B5A09E5C908}">
          <p14:sldIdLst>
            <p14:sldId id="1441"/>
            <p14:sldId id="1608"/>
          </p14:sldIdLst>
        </p14:section>
        <p14:section name="Appendix" id="{CECAAADB-B2D6-4905-8F24-77F9C72A315B}">
          <p14:sldIdLst>
            <p14:sldId id="1628"/>
            <p14:sldId id="1404"/>
          </p14:sldIdLst>
        </p14:section>
        <p14:section name="Bing Example - alt opening" id="{12DCE37E-E32A-4A8F-B28C-2975BD4F5780}">
          <p14:sldIdLst>
            <p14:sldId id="1362"/>
            <p14:sldId id="1363"/>
            <p14:sldId id="1364"/>
            <p14:sldId id="1367"/>
            <p14:sldId id="1368"/>
            <p14:sldId id="1369"/>
            <p14:sldId id="1370"/>
            <p14:sldId id="1371"/>
            <p14:sldId id="1373"/>
            <p14:sldId id="137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8D7"/>
    <a:srgbClr val="00BCF2"/>
    <a:srgbClr val="0072C6"/>
    <a:srgbClr val="002050"/>
    <a:srgbClr val="00317B"/>
    <a:srgbClr val="7FBA00"/>
    <a:srgbClr val="002060"/>
    <a:srgbClr val="F4983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61056" autoAdjust="0"/>
  </p:normalViewPr>
  <p:slideViewPr>
    <p:cSldViewPr>
      <p:cViewPr varScale="1">
        <p:scale>
          <a:sx n="63" d="100"/>
          <a:sy n="63" d="100"/>
        </p:scale>
        <p:origin x="780" y="24"/>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8488553494054E-2"/>
          <c:y val="3.90424411488429E-2"/>
          <c:w val="0.9218504458742286"/>
          <c:h val="0.86747886482024428"/>
        </c:manualLayout>
      </c:layout>
      <c:areaChart>
        <c:grouping val="stacked"/>
        <c:varyColors val="0"/>
        <c:ser>
          <c:idx val="0"/>
          <c:order val="0"/>
          <c:spPr>
            <a:solidFill>
              <a:schemeClr val="tx1">
                <a:alpha val="20000"/>
              </a:schemeClr>
            </a:solidFill>
            <a:ln>
              <a:noFill/>
            </a:ln>
            <a:effectLst/>
          </c:spPr>
          <c:dLbls>
            <c:dLbl>
              <c:idx val="0"/>
              <c:layout>
                <c:manualLayout>
                  <c:x val="1.212452339561451E-2"/>
                  <c:y val="-0.22318318168264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A35-4ACB-A298-194B30A7842F}"/>
                </c:ext>
              </c:extLst>
            </c:dLbl>
            <c:dLbl>
              <c:idx val="1"/>
              <c:layout>
                <c:manualLayout>
                  <c:x val="-1.9436121439224796E-17"/>
                  <c:y val="-0.251121100092695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35-4ACB-A298-194B30A7842F}"/>
                </c:ext>
              </c:extLst>
            </c:dLbl>
            <c:dLbl>
              <c:idx val="2"/>
              <c:layout>
                <c:manualLayout>
                  <c:x val="0"/>
                  <c:y val="-0.3091342273448718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35-4ACB-A298-194B30A7842F}"/>
                </c:ext>
              </c:extLst>
            </c:dLbl>
            <c:dLbl>
              <c:idx val="3"/>
              <c:layout>
                <c:manualLayout>
                  <c:x val="-7.7744485756899183E-17"/>
                  <c:y val="-0.334134209994857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35-4ACB-A298-194B30A7842F}"/>
                </c:ext>
              </c:extLst>
            </c:dLbl>
            <c:dLbl>
              <c:idx val="4"/>
              <c:layout>
                <c:manualLayout>
                  <c:x val="2.2044739769309135E-3"/>
                  <c:y val="-0.3733433917149748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35-4ACB-A298-194B30A7842F}"/>
                </c:ext>
              </c:extLst>
            </c:dLbl>
            <c:dLbl>
              <c:idx val="5"/>
              <c:layout>
                <c:manualLayout>
                  <c:x val="0"/>
                  <c:y val="-0.400800830394819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35-4ACB-A298-194B30A7842F}"/>
                </c:ext>
              </c:extLst>
            </c:dLbl>
            <c:dLbl>
              <c:idx val="6"/>
              <c:layout>
                <c:manualLayout>
                  <c:x val="-1.212452339561451E-2"/>
                  <c:y val="-0.417467485494809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A35-4ACB-A298-194B30A7842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gradFill>
                      <a:gsLst>
                        <a:gs pos="2917">
                          <a:schemeClr val="tx1"/>
                        </a:gs>
                        <a:gs pos="3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noFill/>
                    </a:ln>
                    <a:effectLst/>
                  </c:spPr>
                </c15:leaderLines>
              </c:ext>
            </c:extLst>
          </c:dLbls>
          <c:val>
            <c:numRef>
              <c:f>Sheet1!$B$2:$B$8</c:f>
              <c:numCache>
                <c:formatCode>0%</c:formatCode>
                <c:ptCount val="7"/>
                <c:pt idx="0">
                  <c:v>9.4E-2</c:v>
                </c:pt>
                <c:pt idx="1">
                  <c:v>0.112</c:v>
                </c:pt>
                <c:pt idx="2">
                  <c:v>0.14699999999999999</c:v>
                </c:pt>
                <c:pt idx="3">
                  <c:v>0.159</c:v>
                </c:pt>
                <c:pt idx="4">
                  <c:v>0.18</c:v>
                </c:pt>
                <c:pt idx="5">
                  <c:v>0.19400000000000001</c:v>
                </c:pt>
                <c:pt idx="6">
                  <c:v>0.20399999999999999</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Microsoft Search Share</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2009</c:v>
                      </c:pt>
                      <c:pt idx="1">
                        <c:v>2010</c:v>
                      </c:pt>
                      <c:pt idx="2">
                        <c:v>2011</c:v>
                      </c:pt>
                      <c:pt idx="3">
                        <c:v>2012</c:v>
                      </c:pt>
                      <c:pt idx="4">
                        <c:v>2013</c:v>
                      </c:pt>
                      <c:pt idx="5">
                        <c:v>2014</c:v>
                      </c:pt>
                      <c:pt idx="6">
                        <c:v>2015</c:v>
                      </c:pt>
                    </c:numCache>
                  </c:numRef>
                </c15:cat>
              </c15:filteredCategoryTitle>
            </c:ext>
            <c:ext xmlns:c16="http://schemas.microsoft.com/office/drawing/2014/chart" uri="{C3380CC4-5D6E-409C-BE32-E72D297353CC}">
              <c16:uniqueId val="{00000000-B349-4872-98D2-49C39BD97B93}"/>
            </c:ext>
          </c:extLst>
        </c:ser>
        <c:dLbls>
          <c:showLegendKey val="0"/>
          <c:showVal val="1"/>
          <c:showCatName val="0"/>
          <c:showSerName val="0"/>
          <c:showPercent val="0"/>
          <c:showBubbleSize val="0"/>
        </c:dLbls>
        <c:dropLines>
          <c:spPr>
            <a:ln w="9525" cap="flat" cmpd="sng" algn="ctr">
              <a:noFill/>
              <a:round/>
            </a:ln>
            <a:effectLst/>
          </c:spPr>
        </c:dropLines>
        <c:axId val="580089192"/>
        <c:axId val="580097424"/>
      </c:areaChart>
      <c:catAx>
        <c:axId val="58008919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gradFill>
                  <a:gsLst>
                    <a:gs pos="2917">
                      <a:schemeClr val="tx1"/>
                    </a:gs>
                    <a:gs pos="30000">
                      <a:schemeClr val="tx1"/>
                    </a:gs>
                  </a:gsLst>
                  <a:lin ang="5400000" scaled="0"/>
                </a:gradFill>
                <a:latin typeface="+mn-lt"/>
                <a:ea typeface="+mn-ea"/>
                <a:cs typeface="+mn-cs"/>
              </a:defRPr>
            </a:pPr>
            <a:endParaRPr lang="en-US"/>
          </a:p>
        </c:txPr>
        <c:crossAx val="580097424"/>
        <c:crosses val="autoZero"/>
        <c:auto val="1"/>
        <c:lblAlgn val="ctr"/>
        <c:lblOffset val="100"/>
        <c:noMultiLvlLbl val="0"/>
      </c:catAx>
      <c:valAx>
        <c:axId val="580097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30000">
                      <a:schemeClr val="tx1"/>
                    </a:gs>
                  </a:gsLst>
                  <a:lin ang="5400000" scaled="0"/>
                </a:gradFill>
                <a:latin typeface="+mn-lt"/>
                <a:ea typeface="+mn-ea"/>
                <a:cs typeface="+mn-cs"/>
              </a:defRPr>
            </a:pPr>
            <a:endParaRPr lang="en-US"/>
          </a:p>
        </c:txPr>
        <c:crossAx val="580089192"/>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8/22/2017 2:45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8/22/2017 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youtu.be/x1XARd8Xo7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infopedia/SMSG/Pages/MDWHadoop.aspx?ebookNode=Hadoop&amp;SourceURL=http://infopedia/Pages/SQL-Server-ModernDataWarehouse.asp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ustomers.microsoft.com/Pages/CustomerStory.aspx?recid=1076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q2Ebn9TSK-I"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p5LvCgpqOk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ustomers.microsoft.com/Pages/CustomerStory.aspx?recid=1894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crosoft.sharepoint.com/sites/academy/media/Catalog/AEVD-3-99448"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readytogo.microsoft.com/global/_layouts/RTG/AssetViewer.aspx?AssetUrl=https://readytogo.microsoft.com/global/Asset/Pages/TKE%20Demo.aspx"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7" Type="http://schemas.openxmlformats.org/officeDocument/2006/relationships/hyperlink" Target="https://youtu.be/x1XARd8Xo7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microsoft.sharepoint.com/sites/academy/media/Catalog/AEVD-3-99448" TargetMode="External"/><Relationship Id="rId5" Type="http://schemas.openxmlformats.org/officeDocument/2006/relationships/hyperlink" Target="https://customers.microsoft.com/Pages/CustomerStory.aspx?recid=18945" TargetMode="External"/><Relationship Id="rId4" Type="http://schemas.openxmlformats.org/officeDocument/2006/relationships/hyperlink" Target="http://customers.microsoft.com/Pages/CustomerStory.aspx?recid=10760"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customers.microsoft.com/Pages/CustomerStory.aspx?recid=11768" TargetMode="External"/><Relationship Id="rId3" Type="http://schemas.openxmlformats.org/officeDocument/2006/relationships/hyperlink" Target="https://youtu.be/x1XARd8Xo7M" TargetMode="External"/><Relationship Id="rId7" Type="http://schemas.openxmlformats.org/officeDocument/2006/relationships/hyperlink" Target="https://customers.microsoft.com/Pages/CustomerStory.aspx?recid=8576"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ustomers.microsoft.com/Pages/CustomerStory.aspx?recid=11257" TargetMode="External"/><Relationship Id="rId11" Type="http://schemas.openxmlformats.org/officeDocument/2006/relationships/hyperlink" Target="https://customers.microsoft.com/Pages/CustomerStory.aspx?recid=21394" TargetMode="External"/><Relationship Id="rId5" Type="http://schemas.openxmlformats.org/officeDocument/2006/relationships/hyperlink" Target="http://infopedia/SMSG/Pages/MDWHadoop.aspx?ebookNode=Hadoop&amp;SourceURL=http://infopedia/Pages/SQL-Server-ModernDataWarehouse.aspx" TargetMode="External"/><Relationship Id="rId10" Type="http://schemas.openxmlformats.org/officeDocument/2006/relationships/hyperlink" Target="http://news.microsoft.com/features/tabletop-tablets-provide-a-better-experience-for-diners-and-valuable-data-for-restaurants/" TargetMode="External"/><Relationship Id="rId4" Type="http://schemas.openxmlformats.org/officeDocument/2006/relationships/hyperlink" Target="https://www.youtube.com/watch?v=-wVeHZNn8aU" TargetMode="External"/><Relationship Id="rId9" Type="http://schemas.openxmlformats.org/officeDocument/2006/relationships/hyperlink" Target="https://news.microsoft.com/features/from-atoms-to-quarks-to-the-cosmos-internet-of-things-helps-lab-explore-the-origins-of-the-univers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26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4157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8/22/2017 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41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133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4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0928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9978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043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9079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6226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3094959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59223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2792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6352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www.how-old.net</a:t>
            </a:r>
            <a:endParaRPr lang="en-US" sz="900" u="sng"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kern="1200" baseline="0" dirty="0">
                <a:solidFill>
                  <a:schemeClr val="tx1"/>
                </a:solidFill>
                <a:effectLst/>
                <a:latin typeface="Segoe UI Light" pitchFamily="34" charset="0"/>
                <a:ea typeface="+mn-ea"/>
                <a:cs typeface="+mn-cs"/>
              </a:rPr>
              <a:t>T: Now we’ll dive deeper into the intelligence capabilities that truly set Cortana Intelligence apart. </a:t>
            </a:r>
            <a:endParaRPr lang="en-US" sz="900" b="1"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205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43027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42244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288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8/22/2017 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637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53872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254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3658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30</a:t>
            </a:fld>
            <a:endParaRPr lang="en-US"/>
          </a:p>
        </p:txBody>
      </p:sp>
    </p:spTree>
    <p:extLst>
      <p:ext uri="{BB962C8B-B14F-4D97-AF65-F5344CB8AC3E}">
        <p14:creationId xmlns:p14="http://schemas.microsoft.com/office/powerpoint/2010/main" val="1237726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Connected Cars </a:t>
            </a:r>
            <a:r>
              <a:rPr lang="en-US" baseline="0" dirty="0"/>
              <a:t>– Auto industry, TDM audience, Vehicle Telemetry scenario</a:t>
            </a:r>
            <a:br>
              <a:rPr lang="en-US" baseline="0" dirty="0"/>
            </a:br>
            <a:r>
              <a:rPr lang="en-US" baseline="0" dirty="0"/>
              <a:t>http://infopedia/docstore/pages/kcdoc.aspx?k=KC02-23-79559</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119022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75% </a:t>
            </a:r>
            <a:r>
              <a:rPr lang="en-US" sz="900" kern="0" dirty="0">
                <a:gradFill>
                  <a:gsLst>
                    <a:gs pos="1250">
                      <a:srgbClr val="505050"/>
                    </a:gs>
                    <a:gs pos="76000">
                      <a:srgbClr val="505050"/>
                    </a:gs>
                  </a:gsLst>
                  <a:lin ang="5400000" scaled="0"/>
                </a:gradFill>
              </a:rPr>
              <a:t>of the cars shipped globally by </a:t>
            </a:r>
            <a:r>
              <a:rPr lang="en-US" sz="900" b="1" kern="0" dirty="0">
                <a:gradFill>
                  <a:gsLst>
                    <a:gs pos="1250">
                      <a:srgbClr val="505050"/>
                    </a:gs>
                    <a:gs pos="76000">
                      <a:srgbClr val="505050"/>
                    </a:gs>
                  </a:gsLst>
                  <a:lin ang="5400000" scaled="0"/>
                </a:gradFill>
              </a:rPr>
              <a:t>2020</a:t>
            </a:r>
            <a:r>
              <a:rPr lang="en-US" sz="900" kern="0" dirty="0">
                <a:gradFill>
                  <a:gsLst>
                    <a:gs pos="1250">
                      <a:srgbClr val="505050"/>
                    </a:gs>
                    <a:gs pos="76000">
                      <a:srgbClr val="505050"/>
                    </a:gs>
                  </a:gsLst>
                  <a:lin ang="5400000" scaled="0"/>
                </a:gradFill>
              </a:rPr>
              <a:t> will be built with the necessary hardware to connect to the Internet.</a:t>
            </a:r>
            <a:r>
              <a:rPr lang="en-US" sz="900" kern="0" baseline="0" dirty="0">
                <a:gradFill>
                  <a:gsLst>
                    <a:gs pos="1250">
                      <a:srgbClr val="505050"/>
                    </a:gs>
                    <a:gs pos="76000">
                      <a:srgbClr val="505050"/>
                    </a:gs>
                  </a:gsLst>
                  <a:lin ang="5400000" scaled="0"/>
                </a:gradFill>
              </a:rPr>
              <a:t> </a:t>
            </a:r>
            <a:endParaRPr lang="en-US" sz="900" kern="0" dirty="0">
              <a:gradFill>
                <a:gsLst>
                  <a:gs pos="1250">
                    <a:srgbClr val="505050"/>
                  </a:gs>
                  <a:gs pos="76000">
                    <a:srgbClr val="505050"/>
                  </a:gs>
                </a:gsLst>
                <a:lin ang="5400000" scaled="0"/>
              </a:gradFill>
            </a:endParaRPr>
          </a:p>
          <a:p>
            <a:pPr algn="l"/>
            <a:endParaRPr lang="en-US" dirty="0"/>
          </a:p>
          <a:p>
            <a:pPr algn="l"/>
            <a:r>
              <a:rPr lang="en-US" dirty="0"/>
              <a:t>What does this mean?</a:t>
            </a:r>
            <a:r>
              <a:rPr lang="en-US" baseline="0" dirty="0"/>
              <a:t> What can </a:t>
            </a:r>
            <a:r>
              <a:rPr lang="en-US" dirty="0"/>
              <a:t>we</a:t>
            </a:r>
            <a:r>
              <a:rPr lang="en-US" baseline="0" dirty="0"/>
              <a:t> can do with that data? How can this business leverage the huge amounts of data now available?</a:t>
            </a:r>
          </a:p>
          <a:p>
            <a:pPr algn="l"/>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There are some questions on this slide, such as “</a:t>
            </a:r>
            <a:r>
              <a:rPr lang="en-US" sz="900" i="1" dirty="0">
                <a:solidFill>
                  <a:schemeClr val="accent1"/>
                </a:solidFill>
              </a:rPr>
              <a:t>What parts need maintenance first on all Ford F-150’s sold?”</a:t>
            </a:r>
            <a:r>
              <a:rPr lang="en-US" sz="900" i="0" dirty="0">
                <a:solidFill>
                  <a:schemeClr val="accent1"/>
                </a:solidFill>
              </a:rPr>
              <a:t> that Cortana Intelligence</a:t>
            </a:r>
            <a:r>
              <a:rPr lang="en-US" sz="900" i="0" baseline="0" dirty="0">
                <a:solidFill>
                  <a:schemeClr val="accent1"/>
                </a:solidFill>
              </a:rPr>
              <a:t> </a:t>
            </a:r>
            <a:r>
              <a:rPr lang="en-US" sz="900" i="0" dirty="0">
                <a:solidFill>
                  <a:schemeClr val="accent1"/>
                </a:solidFill>
              </a:rPr>
              <a:t>can answer using streaming data</a:t>
            </a:r>
            <a:r>
              <a:rPr lang="en-US" sz="900" i="0" baseline="0" dirty="0">
                <a:solidFill>
                  <a:schemeClr val="accent1"/>
                </a:solidFill>
              </a:rPr>
              <a:t> from cars strategically. </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8529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that this is an example with cars,</a:t>
            </a:r>
            <a:r>
              <a:rPr lang="en-US" baseline="0" dirty="0"/>
              <a:t> </a:t>
            </a:r>
            <a:r>
              <a:rPr lang="en-US" dirty="0"/>
              <a:t>but it </a:t>
            </a:r>
            <a:r>
              <a:rPr lang="en-US" baseline="0" dirty="0"/>
              <a:t>can be insights on any connected devices.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Event Hubs is used to ingest millions of events in real-time. Sensor data from engines, brakes, emissions are ingested and then made accessible for processing.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Stream Analytics is then applied in two key functions: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to process real-time aggregations on the data and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spool data into long term storage for batch</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Machine Learning is used </a:t>
            </a:r>
            <a:r>
              <a:rPr lang="en-US" b="0" baseline="0" dirty="0"/>
              <a:t>in real-time </a:t>
            </a:r>
            <a:r>
              <a:rPr lang="en-US" baseline="0" dirty="0"/>
              <a:t>for anomaly detection on tire pressure, oil level, engine temp, </a:t>
            </a:r>
            <a:r>
              <a:rPr lang="en-US" baseline="0" dirty="0" err="1"/>
              <a:t>etc</a:t>
            </a:r>
            <a:r>
              <a:rPr lang="en-US" baseline="0" dirty="0"/>
              <a:t> to predict vehicles requiring maintenance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Data in BLOB storage is used for rich analytics using HDInsight, orchestrated by Data Factory – allowing us to determine trends like aggressive driving analysis over the past year.</a:t>
            </a: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Questions like those we looked at can be answered just as simply.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6390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rgbClr val="505050"/>
                    </a:gs>
                    <a:gs pos="30000">
                      <a:srgbClr val="505050"/>
                    </a:gs>
                  </a:gsLst>
                  <a:lin ang="5400000" scaled="0"/>
                </a:gradFill>
              </a:rPr>
              <a:t>Cortana Intelligence can provide answers in</a:t>
            </a:r>
            <a:r>
              <a:rPr lang="en-US" baseline="0" dirty="0">
                <a:gradFill>
                  <a:gsLst>
                    <a:gs pos="2917">
                      <a:srgbClr val="505050"/>
                    </a:gs>
                    <a:gs pos="30000">
                      <a:srgbClr val="505050"/>
                    </a:gs>
                  </a:gsLst>
                  <a:lin ang="5400000" scaled="0"/>
                </a:gradFill>
              </a:rPr>
              <a:t> real time to complex questions that previously took much longer to answer. Some examples are:</a:t>
            </a:r>
            <a:endParaRPr lang="en-US" dirty="0">
              <a:gradFill>
                <a:gsLst>
                  <a:gs pos="2917">
                    <a:srgbClr val="505050"/>
                  </a:gs>
                  <a:gs pos="30000">
                    <a:srgbClr val="505050"/>
                  </a:gs>
                </a:gsLst>
                <a:lin ang="5400000" scaled="0"/>
              </a:gradFill>
            </a:endParaRP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baseline="0" dirty="0"/>
              <a:t>“</a:t>
            </a:r>
            <a:r>
              <a:rPr lang="en-US" sz="900" i="1" dirty="0">
                <a:solidFill>
                  <a:schemeClr val="accent1"/>
                </a:solidFill>
              </a:rPr>
              <a:t>What parts need maintenance first on all Ford F-150’s sold?”</a:t>
            </a:r>
            <a:r>
              <a:rPr lang="en-US" sz="900" i="0" dirty="0">
                <a:solidFill>
                  <a:schemeClr val="accent1"/>
                </a:solidFill>
              </a:rPr>
              <a:t> </a:t>
            </a:r>
            <a:endParaRPr lang="en-US" dirty="0">
              <a:gradFill>
                <a:gsLst>
                  <a:gs pos="2917">
                    <a:srgbClr val="505050"/>
                  </a:gs>
                  <a:gs pos="30000">
                    <a:srgbClr val="505050"/>
                  </a:gs>
                </a:gsLst>
                <a:lin ang="5400000" scaled="0"/>
              </a:gradFill>
            </a:endParaRPr>
          </a:p>
          <a:p>
            <a:pPr>
              <a:lnSpc>
                <a:spcPct val="90000"/>
              </a:lnSpc>
              <a:spcAft>
                <a:spcPts val="600"/>
              </a:spcAft>
            </a:pPr>
            <a:r>
              <a:rPr lang="en-US" sz="900" i="1" dirty="0">
                <a:solidFill>
                  <a:schemeClr val="accent1"/>
                </a:solidFill>
              </a:rPr>
              <a:t>The front brakes are needing to be serviced sooner than expected</a:t>
            </a: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900" i="1" dirty="0">
                <a:solidFill>
                  <a:schemeClr val="accent1"/>
                </a:solidFill>
              </a:rPr>
              <a:t>“Show me the location of all vehicles within 50mi of my location”</a:t>
            </a:r>
          </a:p>
          <a:p>
            <a:pPr marL="0" marR="0" indent="0" algn="l" defTabSz="932742" rtl="0" eaLnBrk="1" fontAlgn="auto" latinLnBrk="0" hangingPunct="1">
              <a:lnSpc>
                <a:spcPct val="90000"/>
              </a:lnSpc>
              <a:spcBef>
                <a:spcPts val="0"/>
              </a:spcBef>
              <a:spcAft>
                <a:spcPts val="600"/>
              </a:spcAft>
              <a:buClrTx/>
              <a:buSzTx/>
              <a:buFontTx/>
              <a:buNone/>
              <a:tabLst/>
              <a:defRPr/>
            </a:pPr>
            <a:r>
              <a:rPr lang="en-US" sz="900" i="1" dirty="0">
                <a:solidFill>
                  <a:schemeClr val="accent1"/>
                </a:solidFill>
              </a:rPr>
              <a:t>24 vehicles are shown on a map, showing status</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69572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We are working with Dartmouth-Hitchcock Medical Center</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largest hospital in northern New England,</a:t>
            </a:r>
            <a:r>
              <a:rPr lang="en-US" sz="1200" kern="1200" baseline="0" dirty="0">
                <a:solidFill>
                  <a:schemeClr val="tx1"/>
                </a:solidFill>
                <a:effectLst/>
                <a:latin typeface="+mn-lt"/>
                <a:ea typeface="+mn-ea"/>
                <a:cs typeface="+mn-cs"/>
              </a:rPr>
              <a:t> </a:t>
            </a:r>
            <a:r>
              <a:rPr lang="en-US" dirty="0"/>
              <a:t>Dartmouth-Hitchcock had static treatment</a:t>
            </a:r>
            <a:r>
              <a:rPr lang="en-US" baseline="0" dirty="0"/>
              <a:t> plans and only access to historic and generic data.</a:t>
            </a:r>
          </a:p>
          <a:p>
            <a:endParaRPr lang="en-US" dirty="0"/>
          </a:p>
          <a:p>
            <a:r>
              <a:rPr lang="en-US" dirty="0"/>
              <a:t>To solve this, they are creating</a:t>
            </a:r>
            <a:r>
              <a:rPr lang="en-US" baseline="0" dirty="0"/>
              <a:t> </a:t>
            </a:r>
            <a:r>
              <a:rPr lang="en-US" dirty="0"/>
              <a:t>highly personalized care “pathways” or treatment plans. Dartmouth-Hitchcock Medical Center is implementing </a:t>
            </a:r>
            <a:r>
              <a:rPr lang="en-US" dirty="0" err="1"/>
              <a:t>ImagineCare</a:t>
            </a:r>
            <a:r>
              <a:rPr lang="en-US" dirty="0"/>
              <a:t>, a consumer-focused treatment model based on Cortana Intelligence Suite and Microsoft Dynamics CRM. </a:t>
            </a:r>
            <a:r>
              <a:rPr lang="en-US" dirty="0" err="1"/>
              <a:t>ImagineCare</a:t>
            </a:r>
            <a:r>
              <a:rPr lang="en-US" dirty="0"/>
              <a:t> connects cloud-based machine learning and analytics with real-time data from medical and health devices including blood pressure monitors, pulse OX devices, and Microsoft Band, along with historical information from sources like electronic health records systems. </a:t>
            </a:r>
          </a:p>
          <a:p>
            <a:pPr lvl="0"/>
            <a:endParaRPr lang="en-US" sz="2000" dirty="0"/>
          </a:p>
          <a:p>
            <a:r>
              <a:rPr lang="en-US" sz="2000" dirty="0"/>
              <a:t>The result is a dynamic and contextual care plan that is </a:t>
            </a:r>
            <a:r>
              <a:rPr lang="en-US" sz="2000" kern="1200" dirty="0">
                <a:solidFill>
                  <a:schemeClr val="tx1"/>
                </a:solidFill>
                <a:effectLst/>
                <a:latin typeface="Segoe UI Light" pitchFamily="34" charset="0"/>
                <a:ea typeface="+mn-ea"/>
                <a:cs typeface="+mn-cs"/>
              </a:rPr>
              <a:t>based on the individual patient’s history and profile.</a:t>
            </a:r>
            <a:r>
              <a:rPr lang="en-US" sz="2000" kern="1200" baseline="0" dirty="0">
                <a:solidFill>
                  <a:schemeClr val="tx1"/>
                </a:solidFill>
                <a:effectLst/>
                <a:latin typeface="Segoe UI Light" pitchFamily="34" charset="0"/>
                <a:ea typeface="+mn-ea"/>
                <a:cs typeface="+mn-cs"/>
              </a:rPr>
              <a:t> It is </a:t>
            </a:r>
            <a:r>
              <a:rPr lang="en-US" sz="2000" dirty="0"/>
              <a:t>infinitely more customized—and definitely more accurate—than traditional plans, which are often based on decades-old data and population averages.</a:t>
            </a:r>
          </a:p>
          <a:p>
            <a:endParaRPr lang="en-US" sz="2000" kern="1200" dirty="0">
              <a:solidFill>
                <a:schemeClr val="tx1"/>
              </a:solidFill>
              <a:effectLst/>
              <a:latin typeface="Segoe UI Light" pitchFamily="34" charset="0"/>
              <a:ea typeface="+mn-ea"/>
              <a:cs typeface="+mn-cs"/>
            </a:endParaRPr>
          </a:p>
          <a:p>
            <a:r>
              <a:rPr lang="en-US" sz="2000" kern="1200" dirty="0" err="1">
                <a:solidFill>
                  <a:schemeClr val="tx1"/>
                </a:solidFill>
                <a:effectLst/>
                <a:latin typeface="Segoe UI Light" pitchFamily="34" charset="0"/>
                <a:ea typeface="+mn-ea"/>
                <a:cs typeface="+mn-cs"/>
              </a:rPr>
              <a:t>ImagineCare</a:t>
            </a:r>
            <a:r>
              <a:rPr lang="en-US" sz="2000" kern="1200" dirty="0">
                <a:solidFill>
                  <a:schemeClr val="tx1"/>
                </a:solidFill>
                <a:effectLst/>
                <a:latin typeface="Segoe UI Light" pitchFamily="34" charset="0"/>
                <a:ea typeface="+mn-ea"/>
                <a:cs typeface="+mn-cs"/>
              </a:rPr>
              <a:t> aims to significantly enhance patient outcomes by predicting catastrophic events such as</a:t>
            </a:r>
            <a:r>
              <a:rPr lang="en-US" sz="2000" kern="1200" baseline="0" dirty="0">
                <a:solidFill>
                  <a:schemeClr val="tx1"/>
                </a:solidFill>
                <a:effectLst/>
                <a:latin typeface="Segoe UI Light" pitchFamily="34" charset="0"/>
                <a:ea typeface="+mn-ea"/>
                <a:cs typeface="+mn-cs"/>
              </a:rPr>
              <a:t> </a:t>
            </a:r>
            <a:r>
              <a:rPr lang="en-US" sz="2000" kern="1200" dirty="0">
                <a:solidFill>
                  <a:schemeClr val="tx1"/>
                </a:solidFill>
                <a:effectLst/>
                <a:latin typeface="Segoe UI Light" pitchFamily="34" charset="0"/>
                <a:ea typeface="+mn-ea"/>
                <a:cs typeface="+mn-cs"/>
              </a:rPr>
              <a:t>heart attacks before they happen. It will also reduce the number of “readmissions” because each patient will be proactively monitored and Dartmouth-Hitchcock can contact the patient with tweaks/recommendations to the individual’s pathway based on the data collected.</a:t>
            </a:r>
            <a:endParaRPr lang="en-US" sz="2000" dirty="0"/>
          </a:p>
          <a:p>
            <a:endParaRPr lang="en-US" dirty="0"/>
          </a:p>
          <a:p>
            <a:r>
              <a:rPr lang="en-US" dirty="0"/>
              <a:t>Benefits include:</a:t>
            </a:r>
          </a:p>
          <a:p>
            <a:pPr marL="177800" indent="-177800">
              <a:buFont typeface="Arial" panose="020B0604020202020204" pitchFamily="34" charset="0"/>
              <a:buChar char="•"/>
            </a:pPr>
            <a:r>
              <a:rPr lang="en-US" sz="2000" kern="0" dirty="0">
                <a:solidFill>
                  <a:schemeClr val="bg1"/>
                </a:solidFill>
                <a:latin typeface="+mn-lt"/>
                <a:ea typeface="+mn-ea"/>
                <a:cs typeface="+mn-cs"/>
              </a:rPr>
              <a:t>Empowered, healthier patients with personalized, evidence-based treatment plans </a:t>
            </a:r>
            <a:r>
              <a:rPr lang="en-US" sz="2000" dirty="0"/>
              <a:t>based on their data and data from similar health profiles. </a:t>
            </a:r>
            <a:endParaRPr lang="en-US" sz="2000" kern="0" dirty="0">
              <a:solidFill>
                <a:schemeClr val="bg1"/>
              </a:solidFill>
              <a:latin typeface="+mn-lt"/>
              <a:ea typeface="+mn-ea"/>
              <a:cs typeface="+mn-cs"/>
            </a:endParaRPr>
          </a:p>
          <a:p>
            <a:pPr marL="177800" indent="-177800">
              <a:buFont typeface="Arial" panose="020B0604020202020204" pitchFamily="34" charset="0"/>
              <a:buChar char="•"/>
            </a:pPr>
            <a:r>
              <a:rPr lang="en-US" sz="2000" kern="0" dirty="0">
                <a:solidFill>
                  <a:schemeClr val="bg1"/>
                </a:solidFill>
                <a:latin typeface="+mn-lt"/>
                <a:ea typeface="+mn-ea"/>
                <a:cs typeface="+mn-cs"/>
              </a:rPr>
              <a:t>Millions of dollars saved in readmission costs, unnecessary ER and doctor visits, and missed work</a:t>
            </a:r>
          </a:p>
          <a:p>
            <a:pPr marL="177800" indent="-177800">
              <a:buFont typeface="Arial" panose="020B0604020202020204" pitchFamily="34" charset="0"/>
              <a:buChar char="•"/>
            </a:pPr>
            <a:r>
              <a:rPr lang="en-US" sz="2000" kern="0" dirty="0">
                <a:solidFill>
                  <a:schemeClr val="bg1"/>
                </a:solidFill>
                <a:latin typeface="+mn-lt"/>
                <a:ea typeface="+mn-ea"/>
                <a:cs typeface="+mn-cs"/>
              </a:rPr>
              <a:t>Improved quality of life with 360-degree view of patient health, mood, and behavior</a:t>
            </a:r>
          </a:p>
          <a:p>
            <a:pPr marL="177800" indent="-177800">
              <a:buFont typeface="Arial" panose="020B0604020202020204" pitchFamily="34" charset="0"/>
              <a:buChar char="•"/>
            </a:pPr>
            <a:r>
              <a:rPr lang="en-US" sz="2000" kern="0" dirty="0">
                <a:solidFill>
                  <a:schemeClr val="bg1"/>
                </a:solidFill>
                <a:latin typeface="+mn-lt"/>
                <a:ea typeface="+mn-ea"/>
                <a:cs typeface="+mn-cs"/>
              </a:rPr>
              <a:t>More effective population health management</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01860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endParaRPr lang="en-US" dirty="0"/>
          </a:p>
          <a:p>
            <a:r>
              <a:rPr lang="en-US" b="1" baseline="0" dirty="0"/>
              <a:t>Demo assets: </a:t>
            </a:r>
            <a:r>
              <a:rPr lang="en-US" sz="1200" u="sng" kern="1200" dirty="0">
                <a:solidFill>
                  <a:schemeClr val="tx1"/>
                </a:solidFill>
                <a:effectLst/>
                <a:latin typeface="+mn-lt"/>
                <a:ea typeface="+mn-ea"/>
                <a:cs typeface="+mn-cs"/>
                <a:hlinkClick r:id="rId4"/>
              </a:rPr>
              <a:t>http://infopedia/SMSG/Pages/MDWHadoop.aspx?ebookNode=Hadoop&amp;SourceURL=http://infopedia/Pages/SQL-Server-ModernDataWarehouse.aspx</a:t>
            </a:r>
            <a:endParaRPr lang="en-US" sz="1200" u="sng"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928963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JJ</a:t>
            </a:r>
            <a:r>
              <a:rPr lang="en-US" sz="1200" baseline="0" dirty="0"/>
              <a:t> Food Service’s business model has changed from one where they have a personal relationship by phone with their customers to one where they are ordering from a portal.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With outdated systems, manual processes, and lack of supply chain visibility they were lacking the connectivity and ability to help customers find what they really wanted to buy.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JJ Food Service Ltd. looked to technology to optimize their supply chain: Microsoft Dynamics AX + Azure + Azure Machine Learning + Devices.  With Machine Learning, customers’ preferences can be mashed up across multiple applications with any number of sources of data. That results in anticipating and fulfilling customers’ needs, even without an actual human interaction. </a:t>
            </a:r>
            <a:r>
              <a:rPr lang="en-US" sz="1200" baseline="0" dirty="0"/>
              <a:t>JJ is using Machine Learning to accurately predict what the customer is likely to buy next, and JJ say with just a little intelligence its amazing how helpful they can be to their customer bases through:</a:t>
            </a:r>
          </a:p>
          <a:p>
            <a:pPr marL="177800" indent="-177800">
              <a:buFont typeface="Arial" panose="020B0604020202020204" pitchFamily="34" charset="0"/>
              <a:buChar char="•"/>
            </a:pPr>
            <a:r>
              <a:rPr lang="en-US" sz="1200" kern="0" dirty="0">
                <a:solidFill>
                  <a:schemeClr val="bg1"/>
                </a:solidFill>
                <a:latin typeface="+mn-lt"/>
                <a:ea typeface="+mn-ea"/>
                <a:cs typeface="+mn-cs"/>
              </a:rPr>
              <a:t>Accurate predictions</a:t>
            </a:r>
            <a:r>
              <a:rPr lang="en-US" sz="1200" kern="0" baseline="0" dirty="0">
                <a:solidFill>
                  <a:schemeClr val="bg1"/>
                </a:solidFill>
                <a:latin typeface="+mn-lt"/>
                <a:ea typeface="+mn-ea"/>
                <a:cs typeface="+mn-cs"/>
              </a:rPr>
              <a:t> of customers’ needs</a:t>
            </a:r>
            <a:endParaRPr lang="en-US" sz="1200" kern="0" dirty="0">
              <a:solidFill>
                <a:schemeClr val="bg1"/>
              </a:solidFill>
              <a:latin typeface="+mn-lt"/>
              <a:ea typeface="+mn-ea"/>
              <a:cs typeface="+mn-cs"/>
            </a:endParaRPr>
          </a:p>
          <a:p>
            <a:pPr marL="177800" indent="-177800">
              <a:buFont typeface="Arial" panose="020B0604020202020204" pitchFamily="34" charset="0"/>
              <a:buChar char="•"/>
            </a:pPr>
            <a:r>
              <a:rPr lang="en-US" sz="12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2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200" kern="0" dirty="0">
                <a:solidFill>
                  <a:schemeClr val="bg1"/>
                </a:solidFill>
                <a:latin typeface="+mn-lt"/>
                <a:ea typeface="+mn-ea"/>
                <a:cs typeface="+mn-cs"/>
              </a:rPr>
              <a:t>Increase in basket value through upsell with</a:t>
            </a:r>
            <a:r>
              <a:rPr lang="en-US" sz="1200" kern="0" baseline="0" dirty="0">
                <a:solidFill>
                  <a:schemeClr val="bg1"/>
                </a:solidFill>
                <a:latin typeface="+mn-lt"/>
                <a:ea typeface="+mn-ea"/>
                <a:cs typeface="+mn-cs"/>
              </a:rPr>
              <a:t> d</a:t>
            </a:r>
            <a:r>
              <a:rPr lang="en-US" sz="1200" kern="0" dirty="0">
                <a:solidFill>
                  <a:schemeClr val="bg1"/>
                </a:solidFill>
                <a:latin typeface="+mn-lt"/>
                <a:ea typeface="+mn-ea"/>
                <a:cs typeface="+mn-cs"/>
              </a:rPr>
              <a:t>ecreased checkout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case study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kern="1200" baseline="0" dirty="0">
              <a:solidFill>
                <a:srgbClr val="FF0000"/>
              </a:solidFill>
              <a:effectLst/>
              <a:latin typeface="Segoe UI" pitchFamily="34" charset="0"/>
              <a:ea typeface="+mn-ea"/>
              <a:cs typeface="Segoe UI"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Another good reference: </a:t>
            </a: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endParaRPr lang="en-US" sz="700" b="1" baseline="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085011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hlinkClick r:id="rId3"/>
              </a:rPr>
              <a:t>https://www.youtube.com/watch?v=q2Ebn9TSK-I</a:t>
            </a:r>
            <a:endParaRPr lang="en-US" dirty="0"/>
          </a:p>
          <a:p>
            <a:endParaRPr lang="en-US" dirty="0"/>
          </a:p>
          <a:p>
            <a:r>
              <a:rPr lang="en-US" b="1" dirty="0"/>
              <a:t>Dynamics version of the video: </a:t>
            </a:r>
            <a:r>
              <a:rPr lang="en-US" dirty="0">
                <a:hlinkClick r:id="rId4"/>
              </a:rPr>
              <a:t>https://www.youtube.com/watch?v=p5LvCgpqOkY</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7301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&lt;Note: no video or demo associated with this case study yet&gt;</a:t>
            </a:r>
            <a:r>
              <a:rPr lang="en-US" b="1" baseline="0" dirty="0">
                <a:latin typeface="Segoe UI Light" pitchFamily="34" charset="0"/>
              </a:rPr>
              <a:t> </a:t>
            </a:r>
          </a:p>
          <a:p>
            <a:endParaRPr lang="en-US" b="1" dirty="0">
              <a:latin typeface="Segoe UI Light" pitchFamily="34" charset="0"/>
            </a:endParaRPr>
          </a:p>
          <a:p>
            <a:r>
              <a:rPr lang="en-US" dirty="0">
                <a:latin typeface="Segoe UI Light" pitchFamily="34" charset="0"/>
              </a:rPr>
              <a:t>Tangerine faced a lack of market differentiation, insight for targeted</a:t>
            </a:r>
            <a:r>
              <a:rPr lang="en-US" baseline="0" dirty="0">
                <a:latin typeface="Segoe UI Light" pitchFamily="34" charset="0"/>
              </a:rPr>
              <a:t> campaigns, and the ability to support their data growth.</a:t>
            </a:r>
          </a:p>
          <a:p>
            <a:endParaRPr lang="en-US" baseline="0" dirty="0">
              <a:latin typeface="Segoe UI Light" pitchFamily="34" charset="0"/>
            </a:endParaRPr>
          </a:p>
          <a:p>
            <a:r>
              <a:rPr lang="en-US" baseline="0" dirty="0">
                <a:latin typeface="Segoe UI Light" pitchFamily="34" charset="0"/>
              </a:rPr>
              <a:t>To address this issue, they decided to deploy </a:t>
            </a:r>
            <a:r>
              <a:rPr lang="en-US" dirty="0">
                <a:effectLst/>
              </a:rPr>
              <a:t>the Microsoft Analytics Platform System (APS), a turnkey big data analytics appliance,</a:t>
            </a:r>
            <a:r>
              <a:rPr lang="en-US" baseline="0" dirty="0">
                <a:effectLst/>
              </a:rPr>
              <a:t> along with </a:t>
            </a:r>
            <a:r>
              <a:rPr lang="en-US" dirty="0">
                <a:effectLst/>
              </a:rPr>
              <a:t>Microsoft Azure HDInsight, the Microsoft cloud Hadoop-as-a-service.</a:t>
            </a:r>
            <a:endParaRPr lang="en-US" baseline="0" dirty="0">
              <a:latin typeface="Segoe UI Light" pitchFamily="34" charset="0"/>
            </a:endParaRPr>
          </a:p>
          <a:p>
            <a:endParaRPr lang="en-US"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For Tangerine, transforming customer data into insight is now much easier—and faster.</a:t>
            </a:r>
            <a:r>
              <a:rPr lang="en-US" baseline="0" dirty="0">
                <a:effectLst/>
              </a:rPr>
              <a:t> E</a:t>
            </a:r>
            <a:r>
              <a:rPr lang="en-US" dirty="0">
                <a:effectLst/>
              </a:rPr>
              <a:t>mployees can instantly access usable BI analysis and make better decisions</a:t>
            </a:r>
            <a:r>
              <a:rPr lang="en-US" baseline="0" dirty="0">
                <a:effectLst/>
              </a:rPr>
              <a:t> in order to offer customers what they want, when they want it, adjusting on the fly</a:t>
            </a:r>
            <a:r>
              <a:rPr lang="en-US" dirty="0">
                <a:effectLst/>
              </a:rPr>
              <a:t>.</a:t>
            </a:r>
            <a:r>
              <a:rPr lang="en-US" baseline="0" dirty="0">
                <a:effectLst/>
              </a:rPr>
              <a:t> </a:t>
            </a:r>
            <a:endParaRPr lang="en-US" sz="1200" kern="0" dirty="0">
              <a:solidFill>
                <a:schemeClr val="bg1"/>
              </a:solidFill>
              <a:latin typeface="+mn-lt"/>
              <a:ea typeface="+mn-ea"/>
              <a:cs typeface="+mn-cs"/>
            </a:endParaRPr>
          </a:p>
          <a:p>
            <a:endParaRPr lang="en-US" dirty="0">
              <a:latin typeface="Segoe UI Light" pitchFamily="34" charset="0"/>
            </a:endParaRPr>
          </a:p>
          <a:p>
            <a:r>
              <a:rPr lang="en-US" dirty="0">
                <a:effectLst/>
              </a:rPr>
              <a:t>With a better ability to learn what its customers are looking for, Tangerine can offer the incentives and new services it needs to be able to retain—and grow—its customer base</a:t>
            </a:r>
            <a:r>
              <a:rPr lang="en-US" baseline="0" dirty="0">
                <a:effectLst/>
              </a:rPr>
              <a:t> while creating </a:t>
            </a:r>
            <a:r>
              <a:rPr lang="en-US" dirty="0">
                <a:effectLst/>
              </a:rPr>
              <a:t>new services and campaigns based on social media data.</a:t>
            </a:r>
          </a:p>
          <a:p>
            <a:endParaRPr lang="en-US" dirty="0">
              <a:effectLst/>
            </a:endParaRPr>
          </a:p>
          <a:p>
            <a:r>
              <a:rPr lang="en-US" dirty="0">
                <a:effectLst/>
              </a:rPr>
              <a:t>Other benefits include: </a:t>
            </a:r>
          </a:p>
          <a:p>
            <a:pPr marL="177800" indent="-177800">
              <a:buFont typeface="Arial" panose="020B0604020202020204" pitchFamily="34" charset="0"/>
              <a:buChar char="•"/>
            </a:pPr>
            <a:r>
              <a:rPr lang="en-US" sz="12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200" kern="0" dirty="0">
                <a:solidFill>
                  <a:schemeClr val="bg1"/>
                </a:solidFill>
                <a:latin typeface="+mn-lt"/>
                <a:ea typeface="+mn-ea"/>
                <a:cs typeface="+mn-cs"/>
              </a:rPr>
              <a:t>Ability to</a:t>
            </a:r>
            <a:r>
              <a:rPr lang="en-US" sz="1200" kern="0" baseline="0" dirty="0">
                <a:solidFill>
                  <a:schemeClr val="bg1"/>
                </a:solidFill>
                <a:latin typeface="+mn-lt"/>
                <a:ea typeface="+mn-ea"/>
                <a:cs typeface="+mn-cs"/>
              </a:rPr>
              <a:t> make </a:t>
            </a:r>
            <a:r>
              <a:rPr lang="en-US" sz="12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200" kern="0" dirty="0">
                <a:solidFill>
                  <a:schemeClr val="bg1"/>
                </a:solidFill>
                <a:latin typeface="+mn-lt"/>
                <a:ea typeface="+mn-ea"/>
                <a:cs typeface="+mn-cs"/>
              </a:rPr>
              <a:t>Ability to offer incentives and new services to retain—and grow—its customer base</a:t>
            </a:r>
          </a:p>
          <a:p>
            <a:endParaRPr lang="en-US" dirty="0">
              <a:latin typeface="Segoe UI Light" pitchFamily="34" charset="0"/>
            </a:endParaRPr>
          </a:p>
          <a:p>
            <a:r>
              <a:rPr lang="en-US" b="1" dirty="0">
                <a:latin typeface="Segoe UI Light" pitchFamily="34" charset="0"/>
              </a:rPr>
              <a:t>Tangerine</a:t>
            </a:r>
            <a:r>
              <a:rPr lang="en-US" b="1" baseline="0" dirty="0">
                <a:latin typeface="Segoe UI Light" pitchFamily="34" charset="0"/>
              </a:rPr>
              <a:t> case study: </a:t>
            </a:r>
            <a:r>
              <a:rPr lang="en-US" dirty="0">
                <a:latin typeface="Segoe UI Light" pitchFamily="34" charset="0"/>
              </a:rPr>
              <a:t>https://customers.microsoft.com/Pages/CustomerStory.aspx?recid=14594</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3238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2 hidden slides that follow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endParaRPr lang="en-US" sz="1200" b="1"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1" baseline="0" dirty="0"/>
              <a:t>Using remote monitoring </a:t>
            </a:r>
            <a:r>
              <a:rPr lang="en-US" b="0" baseline="0" dirty="0"/>
              <a:t>to </a:t>
            </a:r>
            <a:r>
              <a:rPr lang="en-US" baseline="0" dirty="0"/>
              <a:t>gain better visibility into their businesses and making better predictions regarding their customers’ needs</a:t>
            </a:r>
          </a:p>
          <a:p>
            <a:pPr marL="171450" indent="-171450">
              <a:buFont typeface="Arial" panose="020B0604020202020204" pitchFamily="34" charset="0"/>
              <a:buChar char="•"/>
            </a:pPr>
            <a:r>
              <a:rPr lang="en-US" b="1" baseline="0" dirty="0"/>
              <a:t>Improving inventory management </a:t>
            </a:r>
            <a:r>
              <a:rPr lang="en-US" b="0" baseline="0" dirty="0"/>
              <a:t>by using predictive analytics capabilities to e</a:t>
            </a:r>
            <a:r>
              <a:rPr lang="en-US" baseline="0" dirty="0"/>
              <a:t>nsure inventory is optimally distributed to the right places at the right times</a:t>
            </a:r>
          </a:p>
          <a:p>
            <a:pPr marL="171450" indent="-171450">
              <a:buFont typeface="Arial" panose="020B0604020202020204" pitchFamily="34" charset="0"/>
              <a:buChar char="•"/>
            </a:pPr>
            <a:r>
              <a:rPr lang="en-US" b="1" baseline="0" dirty="0"/>
              <a:t>Offering customers personalized experiences </a:t>
            </a:r>
            <a:r>
              <a:rPr lang="en-US" baseline="0" dirty="0"/>
              <a:t>using advanced analytics to develop deep, 360-degree view of their customers</a:t>
            </a:r>
          </a:p>
          <a:p>
            <a:pPr marL="171450" indent="-171450">
              <a:buFont typeface="Arial" panose="020B0604020202020204" pitchFamily="34" charset="0"/>
              <a:buChar char="•"/>
            </a:pPr>
            <a:r>
              <a:rPr lang="en-US" b="1" baseline="0" dirty="0"/>
              <a:t>Starting predictive maintenance programs </a:t>
            </a:r>
            <a:r>
              <a:rPr lang="en-US" b="0" baseline="0" dirty="0"/>
              <a:t>to f</a:t>
            </a:r>
            <a:r>
              <a:rPr lang="en-US" baseline="0" dirty="0"/>
              <a:t>ix problems proactively, before equipment ever breaks down</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Other examples include </a:t>
            </a:r>
            <a:r>
              <a:rPr lang="en-US" sz="1200" kern="1200" dirty="0">
                <a:solidFill>
                  <a:schemeClr val="tx1"/>
                </a:solidFill>
                <a:effectLst/>
                <a:latin typeface="Segoe UI Light" pitchFamily="34" charset="0"/>
                <a:ea typeface="+mn-ea"/>
                <a:cs typeface="+mn-cs"/>
              </a:rPr>
              <a:t>real-time recommendations, customer churn forecasting, fraud detection, 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4096564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eSmart</a:t>
            </a:r>
            <a:r>
              <a:rPr lang="en-US" baseline="0" dirty="0"/>
              <a:t> Systems </a:t>
            </a:r>
            <a:r>
              <a:rPr lang="en-US" dirty="0">
                <a:effectLst/>
              </a:rPr>
              <a:t>helps the lights stay on by creating next-generation, smart-grid software that optimizes the exchange of energy and data.</a:t>
            </a:r>
          </a:p>
          <a:p>
            <a:r>
              <a:rPr lang="en-US" baseline="0" dirty="0">
                <a:effectLst/>
              </a:rPr>
              <a:t>This requires p</a:t>
            </a:r>
            <a:r>
              <a:rPr lang="en-US" dirty="0">
                <a:effectLst/>
              </a:rPr>
              <a:t>ulling all</a:t>
            </a:r>
            <a:r>
              <a:rPr lang="en-US" baseline="0" dirty="0">
                <a:effectLst/>
              </a:rPr>
              <a:t> kinds </a:t>
            </a:r>
            <a:r>
              <a:rPr lang="en-US" dirty="0">
                <a:effectLst/>
              </a:rPr>
              <a:t>of disparate data together,</a:t>
            </a:r>
            <a:r>
              <a:rPr lang="en-US" baseline="0" dirty="0">
                <a:effectLst/>
              </a:rPr>
              <a:t> which </a:t>
            </a:r>
            <a:r>
              <a:rPr lang="en-US" dirty="0">
                <a:effectLst/>
              </a:rPr>
              <a:t>can be a challenge. On </a:t>
            </a:r>
            <a:r>
              <a:rPr lang="en-US" baseline="0" dirty="0">
                <a:effectLst/>
              </a:rPr>
              <a:t>top of that, the utilities customers they serve are looking to get more value out of the data they have, especially as they invest in technology like smart sensors and meters that can improve efficiency.   </a:t>
            </a:r>
            <a:r>
              <a:rPr lang="en-US" dirty="0">
                <a:effectLst/>
              </a:rPr>
              <a:t> </a:t>
            </a:r>
          </a:p>
          <a:p>
            <a:endParaRPr lang="en-US" dirty="0">
              <a:effectLst/>
            </a:endParaRPr>
          </a:p>
          <a:p>
            <a:r>
              <a:rPr lang="en-US" dirty="0" err="1">
                <a:effectLst/>
              </a:rPr>
              <a:t>eSmart</a:t>
            </a:r>
            <a:r>
              <a:rPr lang="en-US" baseline="0" dirty="0">
                <a:effectLst/>
              </a:rPr>
              <a:t> is addressing these needs by </a:t>
            </a:r>
            <a:r>
              <a:rPr lang="en-US" dirty="0">
                <a:effectLst/>
              </a:rPr>
              <a:t>turning to the Microsoft Azure cloud platform, and using Azure Machine Learning (ML) as the brains of the modern smart grid. </a:t>
            </a:r>
          </a:p>
          <a:p>
            <a:r>
              <a:rPr lang="en-US" dirty="0">
                <a:effectLst/>
              </a:rPr>
              <a:t>They</a:t>
            </a:r>
            <a:r>
              <a:rPr lang="en-US" baseline="0" dirty="0">
                <a:effectLst/>
              </a:rPr>
              <a:t> </a:t>
            </a:r>
            <a:r>
              <a:rPr lang="en-US" dirty="0">
                <a:effectLst/>
              </a:rPr>
              <a:t>designed an automated demand response solution that collects data from virtually any type of meter or sensor. It then runs predictive models in Azure ML to forecast potential capacity problems and automatically control load to buildings or other infrastructure to prevent outages. </a:t>
            </a:r>
            <a:r>
              <a:rPr lang="en-US" baseline="0" dirty="0">
                <a:effectLst/>
              </a:rPr>
              <a:t> </a:t>
            </a:r>
            <a:r>
              <a:rPr lang="en-US" dirty="0">
                <a:effectLst/>
              </a:rPr>
              <a:t>Data is collected from smart sensors and meters in Azure Storage blobs, and then run through predictive models on Azure ML. Next, the information is analyzed on a Hadoop cluster with Azure HDInsight for a closer look at usage. </a:t>
            </a:r>
            <a:r>
              <a:rPr lang="en-US" dirty="0" err="1">
                <a:effectLst/>
              </a:rPr>
              <a:t>eSmart</a:t>
            </a:r>
            <a:r>
              <a:rPr lang="en-US" dirty="0">
                <a:effectLst/>
              </a:rPr>
              <a:t> provides access to the data in several ways. For example, the data is either visualized by grid operators through an interface created by </a:t>
            </a:r>
            <a:r>
              <a:rPr lang="en-US" dirty="0" err="1">
                <a:effectLst/>
              </a:rPr>
              <a:t>eSmart</a:t>
            </a:r>
            <a:r>
              <a:rPr lang="en-US" dirty="0">
                <a:effectLst/>
              </a:rPr>
              <a:t>, or made more widely available to business users through interactive Microsoft Power BI dashboards. Power BI provides the additional advantage of on-the-fly, custom analytics.</a:t>
            </a:r>
            <a:br>
              <a:rPr lang="en-US" dirty="0"/>
            </a:br>
            <a:br>
              <a:rPr lang="en-US" dirty="0">
                <a:effectLst/>
              </a:rPr>
            </a:br>
            <a:r>
              <a:rPr lang="en-US" dirty="0">
                <a:effectLst/>
              </a:rPr>
              <a:t>Initially focused on demand response management, the company plans to extend its solution to include predictive maintenance. By taking advantage of Microsoft cloud services, the </a:t>
            </a:r>
            <a:r>
              <a:rPr lang="en-US" dirty="0" err="1">
                <a:effectLst/>
              </a:rPr>
              <a:t>eSmart</a:t>
            </a:r>
            <a:r>
              <a:rPr lang="en-US" dirty="0">
                <a:effectLst/>
              </a:rPr>
              <a:t> System Platform can easily optimize virtually any energy management scenario, such as specialized deployments for commercial buildings and electric vehicles.</a:t>
            </a:r>
          </a:p>
          <a:p>
            <a:endParaRPr lang="en-US" dirty="0">
              <a:effectLst/>
            </a:endParaRPr>
          </a:p>
          <a:p>
            <a:r>
              <a:rPr lang="en-US" dirty="0">
                <a:effectLst/>
              </a:rPr>
              <a:t>Benefits of this solution include: </a:t>
            </a:r>
          </a:p>
          <a:p>
            <a:pPr marL="177800" indent="-177800">
              <a:buFont typeface="Arial" panose="020B0604020202020204" pitchFamily="34" charset="0"/>
              <a:buChar char="•"/>
            </a:pPr>
            <a:r>
              <a:rPr lang="en-US" sz="12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200" kern="0" dirty="0">
                <a:solidFill>
                  <a:schemeClr val="bg1"/>
                </a:solidFill>
                <a:latin typeface="+mn-lt"/>
                <a:ea typeface="+mn-ea"/>
                <a:cs typeface="+mn-cs"/>
              </a:rPr>
              <a:t>Optimized UIs to help </a:t>
            </a:r>
            <a:r>
              <a:rPr lang="en-US" sz="1200" kern="0" baseline="0" dirty="0">
                <a:solidFill>
                  <a:schemeClr val="bg1"/>
                </a:solidFill>
                <a:latin typeface="+mn-lt"/>
                <a:ea typeface="+mn-ea"/>
                <a:cs typeface="+mn-cs"/>
              </a:rPr>
              <a:t>utilities </a:t>
            </a:r>
            <a:r>
              <a:rPr lang="en-US" sz="1200" kern="0" dirty="0">
                <a:solidFill>
                  <a:schemeClr val="bg1"/>
                </a:solidFill>
                <a:latin typeface="+mn-lt"/>
                <a:ea typeface="+mn-ea"/>
                <a:cs typeface="+mn-cs"/>
              </a:rPr>
              <a:t>better manage their data</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The ability to integrate new energy sources and technologies</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Cost savings </a:t>
            </a:r>
            <a:r>
              <a:rPr lang="en-US" sz="1200" kern="0" baseline="0" dirty="0">
                <a:solidFill>
                  <a:schemeClr val="bg1"/>
                </a:solidFill>
                <a:latin typeface="+mn-lt"/>
                <a:ea typeface="+mn-ea"/>
                <a:cs typeface="+mn-cs"/>
              </a:rPr>
              <a:t>from moving load to off-peak hours, and a</a:t>
            </a:r>
            <a:r>
              <a:rPr lang="en-US" sz="1200" kern="0" dirty="0">
                <a:solidFill>
                  <a:schemeClr val="bg1"/>
                </a:solidFill>
                <a:latin typeface="+mn-lt"/>
                <a:ea typeface="+mn-ea"/>
                <a:cs typeface="+mn-cs"/>
              </a:rPr>
              <a:t>voidance of costly investment in both grid and IT infrastructure</a:t>
            </a:r>
            <a:r>
              <a:rPr lang="en-US" sz="1200" kern="0" baseline="0" dirty="0">
                <a:solidFill>
                  <a:schemeClr val="bg1"/>
                </a:solidFill>
                <a:latin typeface="+mn-lt"/>
                <a:ea typeface="+mn-ea"/>
                <a:cs typeface="+mn-cs"/>
              </a:rPr>
              <a:t> </a:t>
            </a:r>
          </a:p>
          <a:p>
            <a:pPr marL="635000" marR="0" lvl="1"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Utilities try to stretch their investment by moving some of the load from peak to off-peak hours, because it’s costly to upgrade the </a:t>
            </a:r>
            <a:r>
              <a:rPr lang="en-US" dirty="0"/>
              <a:t>grid.</a:t>
            </a:r>
            <a:r>
              <a:rPr lang="en-US" baseline="0" dirty="0"/>
              <a:t> </a:t>
            </a:r>
            <a:r>
              <a:rPr lang="en-US" dirty="0"/>
              <a:t>Using</a:t>
            </a:r>
            <a:r>
              <a:rPr lang="en-US" dirty="0">
                <a:effectLst/>
              </a:rPr>
              <a:t> the </a:t>
            </a:r>
            <a:r>
              <a:rPr lang="en-US" dirty="0" err="1">
                <a:effectLst/>
              </a:rPr>
              <a:t>eSmart</a:t>
            </a:r>
            <a:r>
              <a:rPr lang="en-US" dirty="0">
                <a:effectLst/>
              </a:rPr>
              <a:t> energy management platform based on Azure, utilities can cut peak hours, avoid upgrades, and save a lot of money.</a:t>
            </a:r>
          </a:p>
          <a:p>
            <a:pPr marL="177800" indent="-177800" algn="l" defTabSz="914367" rtl="0" eaLnBrk="1" latinLnBrk="0" hangingPunct="1">
              <a:buFont typeface="Arial" panose="020B0604020202020204" pitchFamily="34" charset="0"/>
              <a:buChar char="•"/>
            </a:pPr>
            <a:endParaRPr lang="en-US" dirty="0">
              <a:effectLst/>
            </a:endParaRPr>
          </a:p>
          <a:p>
            <a:r>
              <a:rPr lang="en-US" b="1" dirty="0" err="1">
                <a:effectLst/>
              </a:rPr>
              <a:t>eSmart</a:t>
            </a:r>
            <a:r>
              <a:rPr lang="en-US" b="1" dirty="0">
                <a:effectLst/>
              </a:rPr>
              <a:t> Systems</a:t>
            </a:r>
            <a:r>
              <a:rPr lang="en-US" b="1" baseline="0" dirty="0">
                <a:effectLst/>
              </a:rPr>
              <a:t> case study: </a:t>
            </a:r>
            <a:r>
              <a:rPr lang="en-US" u="sng" dirty="0">
                <a:hlinkClick r:id="rId3"/>
              </a:rPr>
              <a:t>https://customers.microsoft.com/Pages/CustomerStory.aspx?recid=18945</a:t>
            </a:r>
            <a:r>
              <a:rPr lang="en-US" dirty="0"/>
              <a:t>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520837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t>https://www.youtube.com/watch?v=iAxNtJVwcrE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0125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manufacturer</a:t>
            </a:r>
            <a:r>
              <a:rPr lang="en-US" baseline="0" dirty="0"/>
              <a:t> </a:t>
            </a:r>
            <a:r>
              <a:rPr lang="en-US" dirty="0"/>
              <a:t>ThyssenKrupp</a:t>
            </a:r>
            <a:r>
              <a:rPr lang="en-US" baseline="0" dirty="0"/>
              <a:t> </a:t>
            </a:r>
            <a:r>
              <a:rPr lang="en-US" dirty="0">
                <a:effectLst/>
              </a:rPr>
              <a:t>wanted to gain a competitive edge by focusing on what matters most to its customers in buildings the world over: reliability. </a:t>
            </a:r>
          </a:p>
          <a:p>
            <a:r>
              <a:rPr lang="en-US" dirty="0">
                <a:effectLst/>
              </a:rPr>
              <a:t>By connecting its elevators to the cloud, gathering data from its sensors and systems, and transforming that data into valuable business intelligence, ThyssenKrupp is vastly improving operations, and offering something its competitors do not: predictive and even preemptive maintenance.</a:t>
            </a:r>
            <a:endParaRPr lang="en-US" baseline="0" dirty="0"/>
          </a:p>
          <a:p>
            <a:endParaRPr lang="en-US" dirty="0"/>
          </a:p>
          <a:p>
            <a:pPr>
              <a:defRPr/>
            </a:pPr>
            <a:r>
              <a:rPr lang="en-US" dirty="0"/>
              <a:t>ThyssenKrupp developed a connected asset monitoring system that securely connects thousands of sensors and systems to the cloud. ThyssenKrupp can now monitor everything from motor temperature to shaft alignment, cab speed to door functioning and extract insights to help address downtime and improve reliability. Its</a:t>
            </a:r>
            <a:r>
              <a:rPr lang="en-US" baseline="0" dirty="0"/>
              <a:t> solution </a:t>
            </a:r>
            <a:r>
              <a:rPr lang="en-US" dirty="0">
                <a:effectLst/>
              </a:rPr>
              <a:t>captures data, transmits it into the cloud and combines it into a single dashboard that serves up two basic types of data: alarms that indicate an immediate issue, and events, which are stored and used for management. The solution provides technicians with instant diagnostic capabilities and rich, real-time data visualization.</a:t>
            </a:r>
          </a:p>
          <a:p>
            <a:pPr>
              <a:defRPr/>
            </a:pPr>
            <a:endParaRPr lang="en-US" dirty="0"/>
          </a:p>
          <a:p>
            <a:pPr>
              <a:defRPr/>
            </a:pPr>
            <a:r>
              <a:rPr lang="en-US" dirty="0"/>
              <a:t>With this data and insight, ThyssenKrupp</a:t>
            </a:r>
            <a:r>
              <a:rPr lang="en-US" baseline="0" dirty="0"/>
              <a:t> </a:t>
            </a:r>
            <a:r>
              <a:rPr lang="en-US" dirty="0"/>
              <a:t>has the foundation required to offer a new class</a:t>
            </a:r>
            <a:r>
              <a:rPr lang="en-US" baseline="0" dirty="0"/>
              <a:t> of </a:t>
            </a:r>
            <a:r>
              <a:rPr lang="en-US" dirty="0"/>
              <a:t>maintenance services along with their </a:t>
            </a:r>
            <a:r>
              <a:rPr lang="en-US" baseline="0" dirty="0"/>
              <a:t>elevators</a:t>
            </a:r>
            <a:r>
              <a:rPr lang="en-US" dirty="0"/>
              <a:t>,</a:t>
            </a:r>
            <a:r>
              <a:rPr lang="en-US" baseline="0" dirty="0"/>
              <a:t> </a:t>
            </a:r>
            <a:r>
              <a:rPr lang="en-US" dirty="0"/>
              <a:t>expanding their value proposition to their customers, both new and existing.</a:t>
            </a:r>
          </a:p>
          <a:p>
            <a:pPr>
              <a:defRPr/>
            </a:pPr>
            <a:endParaRPr lang="en-US" dirty="0">
              <a:effectLst/>
            </a:endParaRPr>
          </a:p>
          <a:p>
            <a:r>
              <a:rPr lang="en-US" dirty="0">
                <a:effectLst/>
              </a:rPr>
              <a:t>With Microsoft Azure Machine Learning (Azure ML) service, ThyssenKrupp has an unprecedented view into elevator operations and maintenance, now and in the future. The system contains an intelligent information loop: Data from elevators is fed into dynamic predictive models, which continually update datasets via seamless integration with Azure. </a:t>
            </a:r>
            <a:r>
              <a:rPr lang="en-US" baseline="0" dirty="0">
                <a:effectLst/>
              </a:rPr>
              <a:t> </a:t>
            </a:r>
            <a:r>
              <a:rPr lang="en-US" dirty="0">
                <a:effectLst/>
              </a:rPr>
              <a:t>Now, the elevators can actually teach technicians how to fix them. With up to 400 error codes possible on any given elevator,</a:t>
            </a:r>
            <a:r>
              <a:rPr lang="en-US" baseline="0" dirty="0">
                <a:effectLst/>
              </a:rPr>
              <a:t> </a:t>
            </a:r>
            <a:r>
              <a:rPr lang="en-US" dirty="0">
                <a:effectLst/>
              </a:rPr>
              <a:t>that can significantly sharpen efficiency in the field, resulting in dramatically increased elevator uptime.</a:t>
            </a:r>
          </a:p>
          <a:p>
            <a:pPr>
              <a:defRPr/>
            </a:pPr>
            <a:endParaRPr lang="en-US" dirty="0"/>
          </a:p>
          <a:p>
            <a:pPr>
              <a:defRPr/>
            </a:pPr>
            <a:r>
              <a:rPr lang="en-US" b="1" dirty="0"/>
              <a:t>ThyssenKrupp</a:t>
            </a:r>
            <a:r>
              <a:rPr lang="en-US" b="1" baseline="0" dirty="0"/>
              <a:t> case study</a:t>
            </a:r>
            <a:r>
              <a:rPr lang="en-US" baseline="0" dirty="0"/>
              <a:t>: https://www.microsoft.com/en-us/server-cloud/customer-stories/thyssen-krupp-elevator.aspx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427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p>
          <a:p>
            <a:pPr marL="171450" indent="-171450">
              <a:buFont typeface="Arial" panose="020B0604020202020204" pitchFamily="34" charset="0"/>
              <a:buChar char="•"/>
            </a:pPr>
            <a:r>
              <a:rPr lang="en-US" dirty="0"/>
              <a:t>Public URL: </a:t>
            </a:r>
            <a:r>
              <a:rPr lang="en-US" b="0" dirty="0"/>
              <a:t>https://www.youtube.com/watch?v=jhrhBgZphBw</a:t>
            </a:r>
          </a:p>
          <a:p>
            <a:pPr marL="171450" indent="-171450">
              <a:buFont typeface="Arial" panose="020B0604020202020204" pitchFamily="34" charset="0"/>
              <a:buChar char="•"/>
            </a:pPr>
            <a:r>
              <a:rPr lang="en-US" dirty="0"/>
              <a:t>Internal URL:</a:t>
            </a:r>
            <a:r>
              <a:rPr lang="en-US" baseline="0" dirty="0"/>
              <a:t> </a:t>
            </a:r>
            <a:r>
              <a:rPr lang="en-US" sz="1200" u="sng" kern="1200" dirty="0">
                <a:solidFill>
                  <a:schemeClr val="tx1"/>
                </a:solidFill>
                <a:effectLst/>
                <a:latin typeface="+mn-lt"/>
                <a:ea typeface="+mn-ea"/>
                <a:cs typeface="+mn-cs"/>
                <a:hlinkClick r:id="rId3"/>
              </a:rPr>
              <a:t>https://microsoft.sharepoint.com/sites/academy/media/Catalog/AEVD-3-99448</a:t>
            </a:r>
            <a:r>
              <a:rPr lang="en-US" sz="1200" kern="1200" dirty="0">
                <a:solidFill>
                  <a:schemeClr val="tx1"/>
                </a:solidFill>
                <a:effectLst/>
                <a:latin typeface="+mn-lt"/>
                <a:ea typeface="+mn-ea"/>
                <a:cs typeface="+mn-cs"/>
              </a:rPr>
              <a:t> </a:t>
            </a:r>
            <a:endParaRPr lang="en-US" dirty="0"/>
          </a:p>
          <a:p>
            <a:endParaRPr lang="en-US" dirty="0">
              <a:hlinkClick r:id="rId4"/>
            </a:endParaRPr>
          </a:p>
          <a:p>
            <a:r>
              <a:rPr lang="en-US" b="1" dirty="0"/>
              <a:t>Additional</a:t>
            </a:r>
            <a:r>
              <a:rPr lang="en-US" b="1" baseline="0" dirty="0"/>
              <a:t> demo assets:</a:t>
            </a:r>
          </a:p>
          <a:p>
            <a:pPr marL="171450" indent="-171450">
              <a:buFont typeface="Arial" panose="020B0604020202020204" pitchFamily="34" charset="0"/>
              <a:buChar char="•"/>
            </a:pPr>
            <a:r>
              <a:rPr lang="en-US" b="1" baseline="0" dirty="0"/>
              <a:t>Internal: </a:t>
            </a:r>
            <a:r>
              <a:rPr lang="en-US" baseline="0" dirty="0"/>
              <a:t>https://microsoft.sharepoint.com/sites/Infopedia_G05KC/Pages/Custom/ThyssenkruppDemo.aspx </a:t>
            </a:r>
          </a:p>
          <a:p>
            <a:pPr marL="171450" indent="-171450">
              <a:buFont typeface="Arial" panose="020B0604020202020204" pitchFamily="34" charset="0"/>
              <a:buChar char="•"/>
            </a:pPr>
            <a:r>
              <a:rPr lang="en-US" b="1" baseline="0" dirty="0"/>
              <a:t>Public: </a:t>
            </a:r>
            <a:r>
              <a:rPr lang="en-US" dirty="0">
                <a:hlinkClick r:id="" action="ppaction://noaction"/>
              </a:rPr>
              <a:t>https://readytogo.microsoft.com/global/_layouts/RTG/AssetViewer.aspx?AssetUrl=https%3a%2f%2freadytogo.microsoft.com%2fglobal%2fAsset%2fPages%2fTKE%20Demo.aspx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25189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things you can do today.</a:t>
            </a:r>
          </a:p>
          <a:p>
            <a:endParaRPr lang="en-US" baseline="0" dirty="0"/>
          </a:p>
          <a:p>
            <a:r>
              <a:rPr lang="en-US" baseline="0" dirty="0"/>
              <a:t>We have also created a lot of trainings so that you can better understand the product and how it can help your company</a:t>
            </a:r>
          </a:p>
          <a:p>
            <a:endParaRPr lang="en-US" baseline="0" dirty="0"/>
          </a:p>
          <a:p>
            <a:r>
              <a:rPr lang="en-US" baseline="0" dirty="0"/>
              <a:t>As far as partners, we have a large network that is ready and able to help </a:t>
            </a:r>
            <a:r>
              <a:rPr lang="en-US" baseline="0" dirty="0" err="1"/>
              <a:t>tailer</a:t>
            </a:r>
            <a:r>
              <a:rPr lang="en-US" baseline="0" dirty="0"/>
              <a:t> the suite and its functions to your needs</a:t>
            </a:r>
          </a:p>
          <a:p>
            <a:endParaRPr lang="en-US" baseline="0" dirty="0"/>
          </a:p>
          <a:p>
            <a:r>
              <a:rPr lang="en-US" baseline="0" dirty="0"/>
              <a:t>If you are interested in becoming a partner, follow the link on this slide and we will be in touch</a:t>
            </a:r>
          </a:p>
          <a:p>
            <a:endParaRPr lang="en-US" baseline="0" dirty="0"/>
          </a:p>
          <a:p>
            <a:r>
              <a:rPr lang="en-US" b="1" baseline="0" dirty="0"/>
              <a:t>IF SHOWING VIDEO: I’d like to end on a short video showing one more great example using Cortana Intelligence</a:t>
            </a:r>
          </a:p>
          <a:p>
            <a:endParaRPr lang="en-US" b="1" baseline="0" dirty="0"/>
          </a:p>
          <a:p>
            <a:r>
              <a:rPr lang="en-US" b="1" baseline="0" dirty="0"/>
              <a:t>Thank you all for attending.</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71059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46</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https://www.youtube.com/watch?v=YxmAEMmwXYU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61264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8/22/2017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75065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8/22/2017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71940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52</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8/22/2017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5459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the slide before, or the slide after.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br>
              <a:rPr lang="en-US" sz="1200" kern="1200" baseline="0" dirty="0">
                <a:solidFill>
                  <a:schemeClr val="tx1"/>
                </a:solidFill>
                <a:effectLst/>
                <a:latin typeface="Segoe UI Light" pitchFamily="34" charset="0"/>
                <a:ea typeface="+mn-ea"/>
                <a:cs typeface="+mn-cs"/>
              </a:rPr>
            </a:b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aseline="0" dirty="0"/>
              <a:t>They are gaining </a:t>
            </a:r>
            <a:r>
              <a:rPr lang="en-US" b="1" baseline="0" dirty="0"/>
              <a:t>better visibility into their businesses </a:t>
            </a:r>
            <a:r>
              <a:rPr lang="en-US" baseline="0" dirty="0"/>
              <a:t>and </a:t>
            </a:r>
            <a:r>
              <a:rPr lang="en-US" b="1" baseline="0" dirty="0"/>
              <a:t>making better predictions</a:t>
            </a:r>
          </a:p>
          <a:p>
            <a:pPr marL="628650" lvl="1" indent="-171450">
              <a:buFont typeface="Arial" panose="020B0604020202020204" pitchFamily="34" charset="0"/>
              <a:buChar char="•"/>
            </a:pPr>
            <a:r>
              <a:rPr lang="en-US" b="1" baseline="0" dirty="0"/>
              <a:t>In manufacturing, </a:t>
            </a:r>
            <a:r>
              <a:rPr lang="en-US" b="0" baseline="0" dirty="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a:t>In retail</a:t>
            </a:r>
            <a:r>
              <a:rPr lang="en-US" b="0" baseline="0" dirty="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a:t>In financial services or other areas </a:t>
            </a:r>
            <a:r>
              <a:rPr lang="en-US" b="0" baseline="0" dirty="0"/>
              <a:t>where risk-mitigation is needed, it might involve pinpointing signs of fraud more effectively</a:t>
            </a:r>
          </a:p>
          <a:p>
            <a:pPr marL="171450" indent="-171450">
              <a:buFont typeface="Arial" panose="020B0604020202020204" pitchFamily="34" charset="0"/>
              <a:buChar char="•"/>
            </a:pPr>
            <a:r>
              <a:rPr lang="en-US" b="0" baseline="0" dirty="0"/>
              <a:t>They are using advanced analytics to e</a:t>
            </a:r>
            <a:r>
              <a:rPr lang="en-US" baseline="0" dirty="0"/>
              <a:t>nsure </a:t>
            </a:r>
            <a:r>
              <a:rPr lang="en-US" b="1" baseline="0" dirty="0"/>
              <a:t>materials, parts and products are optimally distributed to the right places at the right times</a:t>
            </a:r>
          </a:p>
          <a:p>
            <a:pPr marL="628650" lvl="1" indent="-171450">
              <a:buFont typeface="Arial" panose="020B0604020202020204" pitchFamily="34" charset="0"/>
              <a:buChar char="•"/>
            </a:pPr>
            <a:r>
              <a:rPr lang="en-US" b="1" baseline="0" dirty="0"/>
              <a:t>In manufacturing, </a:t>
            </a:r>
            <a:r>
              <a:rPr lang="en-US" b="0" baseline="0" dirty="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a:t>In retail</a:t>
            </a:r>
            <a:r>
              <a:rPr lang="en-US" b="0" baseline="0" dirty="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a:t>These are both examples of </a:t>
            </a:r>
            <a:r>
              <a:rPr lang="en-US" b="1" baseline="0" dirty="0"/>
              <a:t>better optimizing the marketing mix </a:t>
            </a:r>
            <a:r>
              <a:rPr lang="en-US" b="0" baseline="0" dirty="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a:t>Across industries</a:t>
            </a:r>
            <a:r>
              <a:rPr lang="en-US" b="0" baseline="0" dirty="0"/>
              <a:t>, getting the right items to the right places contributes to </a:t>
            </a:r>
            <a:r>
              <a:rPr lang="en-US" sz="1200" b="1" kern="1200" baseline="0" dirty="0">
                <a:solidFill>
                  <a:schemeClr val="tx1"/>
                </a:solidFill>
                <a:effectLst/>
                <a:latin typeface="+mn-lt"/>
                <a:ea typeface="+mn-ea"/>
                <a:cs typeface="+mn-cs"/>
              </a:rPr>
              <a:t>o</a:t>
            </a:r>
            <a:r>
              <a:rPr lang="en-US" sz="1200" b="1" kern="1200" dirty="0">
                <a:solidFill>
                  <a:schemeClr val="tx1"/>
                </a:solidFill>
                <a:effectLst/>
                <a:latin typeface="+mn-lt"/>
                <a:ea typeface="+mn-ea"/>
                <a:cs typeface="+mn-cs"/>
              </a:rPr>
              <a:t>perational efficiency </a:t>
            </a:r>
            <a:r>
              <a:rPr lang="en-US" sz="1200" b="0" kern="1200" dirty="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a:t>Offering customers what they want, when they want it, </a:t>
            </a:r>
            <a:r>
              <a:rPr lang="en-US" baseline="0" dirty="0"/>
              <a:t>using advanced analytics to develop deep, 360-degree view of customers and deliver </a:t>
            </a:r>
            <a:r>
              <a:rPr lang="en-US" b="1" baseline="0" dirty="0"/>
              <a:t>personalized experiences</a:t>
            </a:r>
          </a:p>
          <a:p>
            <a:pPr marL="628650" lvl="1" indent="-171450">
              <a:buFont typeface="Arial" panose="020B0604020202020204" pitchFamily="34" charset="0"/>
              <a:buChar char="•"/>
            </a:pPr>
            <a:r>
              <a:rPr lang="en-US" b="1" baseline="0" dirty="0"/>
              <a:t>In manufacturing, </a:t>
            </a:r>
            <a:r>
              <a:rPr lang="en-US" b="0" baseline="0" dirty="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a:t>In retail</a:t>
            </a:r>
            <a:r>
              <a:rPr lang="en-US" b="0" baseline="0" dirty="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a:t>In financial services</a:t>
            </a:r>
            <a:r>
              <a:rPr lang="en-US" b="0" baseline="0" dirty="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a:t>Across industries</a:t>
            </a:r>
            <a:r>
              <a:rPr lang="en-US" b="0" baseline="0" dirty="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a:p>
          <a:p>
            <a:pPr marL="171450" indent="-171450">
              <a:buFont typeface="Arial" panose="020B0604020202020204" pitchFamily="34" charset="0"/>
              <a:buChar char="•"/>
            </a:pPr>
            <a:r>
              <a:rPr lang="en-US" b="1" baseline="0" dirty="0"/>
              <a:t>Fixing problems proactively, before products and equipment ever break down</a:t>
            </a:r>
          </a:p>
          <a:p>
            <a:pPr marL="628650" lvl="1" indent="-171450">
              <a:buFont typeface="Arial" panose="020B0604020202020204" pitchFamily="34" charset="0"/>
              <a:buChar char="•"/>
            </a:pPr>
            <a:r>
              <a:rPr lang="en-US" b="1" baseline="0" dirty="0"/>
              <a:t>Across many industries, </a:t>
            </a:r>
            <a:r>
              <a:rPr lang="en-US" b="0" baseline="0" dirty="0"/>
              <a:t>this can involve starting </a:t>
            </a:r>
            <a:r>
              <a:rPr lang="en-US" b="1" baseline="0" dirty="0"/>
              <a:t>predictive maintenance programs </a:t>
            </a:r>
            <a:r>
              <a:rPr lang="en-US" b="0" baseline="0" dirty="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Across many industries, </a:t>
            </a:r>
            <a:r>
              <a:rPr lang="en-US" b="0" baseline="0" dirty="0"/>
              <a:t>getting problems proactively handled can support </a:t>
            </a:r>
            <a:r>
              <a:rPr lang="en-US" b="1" baseline="0" dirty="0"/>
              <a:t>operational efficiency gains – </a:t>
            </a:r>
            <a:r>
              <a:rPr lang="en-US" b="0" baseline="0" dirty="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a:t>Across many industries, </a:t>
            </a:r>
            <a:r>
              <a:rPr lang="en-US" b="1" baseline="0" dirty="0"/>
              <a:t>customer service improvement </a:t>
            </a:r>
            <a:r>
              <a:rPr lang="en-US" b="0" baseline="0" dirty="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p>
          <a:p>
            <a:pPr marL="628650" lvl="1" indent="-171450">
              <a:buFont typeface="Arial" panose="020B0604020202020204" pitchFamily="34" charset="0"/>
              <a:buChar char="•"/>
            </a:pPr>
            <a:r>
              <a:rPr lang="en-US" b="1" baseline="0" dirty="0"/>
              <a:t>In any industry offering physical products, </a:t>
            </a:r>
            <a:r>
              <a:rPr lang="en-US" b="0" baseline="0" dirty="0"/>
              <a:t>this might involve offering </a:t>
            </a:r>
            <a:r>
              <a:rPr lang="en-US" b="1" baseline="0" dirty="0"/>
              <a:t>products as services</a:t>
            </a:r>
            <a:r>
              <a:rPr lang="en-US" b="0" baseline="0" dirty="0"/>
              <a:t>. Instead of a single transaction where a product is exchanged, the product is automatically serviced and updated, maintaining the relationship with the customer and creating </a:t>
            </a:r>
            <a:r>
              <a:rPr lang="en-US" b="1" baseline="0" dirty="0"/>
              <a:t>opportunities for cross-sell and upsell</a:t>
            </a:r>
            <a:r>
              <a:rPr lang="en-US" b="0" baseline="0" dirty="0"/>
              <a:t>. </a:t>
            </a:r>
            <a:endParaRPr lang="en-US" b="1" baseline="0" dirty="0"/>
          </a:p>
          <a:p>
            <a:pPr marL="628650" lvl="1" indent="-171450">
              <a:buFont typeface="Arial" panose="020B0604020202020204" pitchFamily="34" charset="0"/>
              <a:buChar char="•"/>
            </a:pPr>
            <a:r>
              <a:rPr lang="en-US" b="1" baseline="0" dirty="0"/>
              <a:t>In manufacturing, </a:t>
            </a:r>
            <a:r>
              <a:rPr lang="en-US" b="0" baseline="0" dirty="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just a few of the many examples out there. Other examples include </a:t>
            </a:r>
            <a:r>
              <a:rPr lang="en-US" sz="1200" kern="1200" dirty="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lifetime customer value,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customer churn forecasting, fraud detection, pay for performance, more accurate</a:t>
            </a:r>
            <a:r>
              <a:rPr lang="en-US" sz="1200" kern="1200" baseline="0" dirty="0">
                <a:solidFill>
                  <a:schemeClr val="tx1"/>
                </a:solidFill>
                <a:effectLst/>
                <a:latin typeface="Segoe UI Light" pitchFamily="34" charset="0"/>
                <a:ea typeface="+mn-ea"/>
                <a:cs typeface="+mn-cs"/>
              </a:rPr>
              <a:t> product segmentation, better pricing strategies </a:t>
            </a:r>
            <a:r>
              <a:rPr lang="en-US" sz="1200" kern="1200" dirty="0">
                <a:solidFill>
                  <a:schemeClr val="tx1"/>
                </a:solidFill>
                <a:effectLst/>
                <a:latin typeface="Segoe UI Light" pitchFamily="34" charset="0"/>
                <a:ea typeface="+mn-ea"/>
                <a:cs typeface="+mn-cs"/>
              </a:rPr>
              <a:t>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250540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353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48668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459177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912520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954903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8/22/2017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7626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two slides before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That said, there are some core business scenarios where our customers in many industries seeing promising results.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can benefit.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Segoe UI Light" pitchFamily="34" charset="0"/>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baseline="0" dirty="0">
                <a:solidFill>
                  <a:schemeClr val="tx1"/>
                </a:solidFill>
                <a:effectLst/>
                <a:latin typeface="Segoe UI Light" pitchFamily="34" charset="0"/>
                <a:ea typeface="+mn-ea"/>
                <a:cs typeface="+mn-cs"/>
              </a:rPr>
              <a:t>Retail</a:t>
            </a:r>
            <a:r>
              <a:rPr lang="en-US" sz="12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baseline="0" dirty="0">
              <a:solidFill>
                <a:srgbClr val="FF0000"/>
              </a:solidFill>
              <a:latin typeface="Segoe UI" pitchFamily="34" charset="0"/>
              <a:ea typeface="Segoe UI" pitchFamily="34" charset="0"/>
              <a:cs typeface="Segoe UI" pitchFamily="34"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Manufacturing</a:t>
            </a:r>
            <a:r>
              <a:rPr lang="en-US" sz="8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baseline="0" dirty="0">
                <a:solidFill>
                  <a:schemeClr val="tx1"/>
                </a:solidFill>
                <a:effectLst/>
                <a:latin typeface="Segoe UI Light" pitchFamily="34" charset="0"/>
                <a:ea typeface="+mn-ea"/>
                <a:cs typeface="+mn-cs"/>
              </a:rPr>
              <a:t> </a:t>
            </a:r>
            <a:r>
              <a:rPr lang="en-US" sz="800" b="1" kern="1200" baseline="0" dirty="0" err="1">
                <a:solidFill>
                  <a:schemeClr val="tx1"/>
                </a:solidFill>
                <a:effectLst/>
                <a:latin typeface="Segoe UI Light" pitchFamily="34" charset="0"/>
                <a:ea typeface="+mn-ea"/>
                <a:cs typeface="+mn-cs"/>
              </a:rPr>
              <a:t>eSmart</a:t>
            </a:r>
            <a:r>
              <a:rPr lang="en-US" sz="800" b="1" kern="1200" baseline="0" dirty="0">
                <a:solidFill>
                  <a:schemeClr val="tx1"/>
                </a:solidFill>
                <a:effectLst/>
                <a:latin typeface="Segoe UI Light" pitchFamily="34" charset="0"/>
                <a:ea typeface="+mn-ea"/>
                <a:cs typeface="+mn-cs"/>
              </a:rPr>
              <a:t> Systems: </a:t>
            </a:r>
            <a:r>
              <a:rPr lang="en-US" sz="800" u="sng" dirty="0">
                <a:hlinkClick r:id="rId5"/>
              </a:rPr>
              <a:t>https://customers.microsoft.com/Pages/CustomerStory.aspx?recid=18945</a:t>
            </a:r>
            <a:r>
              <a:rPr lang="en-US" sz="800" dirty="0"/>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ThyssenKrupp: </a:t>
            </a:r>
            <a:r>
              <a:rPr lang="en-US" sz="800" u="sng" kern="1200" dirty="0">
                <a:solidFill>
                  <a:schemeClr val="tx1"/>
                </a:solidFill>
                <a:effectLst/>
                <a:latin typeface="+mn-lt"/>
                <a:ea typeface="+mn-ea"/>
                <a:cs typeface="+mn-cs"/>
                <a:hlinkClick r:id="rId6"/>
              </a:rPr>
              <a:t>https://microsoft.sharepoint.com/sites/academy/media/Catalog/AEVD-3-99448</a:t>
            </a:r>
            <a:r>
              <a:rPr lang="en-US" sz="800" kern="1200" dirty="0">
                <a:solidFill>
                  <a:schemeClr val="tx1"/>
                </a:solidFill>
                <a:effectLst/>
                <a:latin typeface="+mn-lt"/>
                <a:ea typeface="+mn-ea"/>
                <a:cs typeface="+mn-cs"/>
              </a:rPr>
              <a:t> </a:t>
            </a:r>
            <a:endParaRPr lang="en-US" sz="700" b="1" baseline="0" dirty="0">
              <a:latin typeface="Arial" pitchFamily="34" charset="0"/>
              <a:cs typeface="Arial"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Healthcare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Dartmouth-Hitchcock: </a:t>
            </a:r>
            <a:r>
              <a:rPr lang="en-US" sz="800" u="sng" kern="1200" dirty="0">
                <a:solidFill>
                  <a:schemeClr val="tx1"/>
                </a:solidFill>
                <a:effectLst/>
                <a:latin typeface="+mn-lt"/>
                <a:ea typeface="+mn-ea"/>
                <a:cs typeface="+mn-cs"/>
                <a:hlinkClick r:id="rId7"/>
              </a:rPr>
              <a:t>https://youtu.be/x1XARd8Xo7M</a:t>
            </a:r>
            <a:endParaRPr lang="en-US" sz="8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192577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hlinkClick r:id="rId4"/>
              </a:rPr>
              <a:t>https://www.youtube.com/watch?v=-wVeHZNn8aU</a:t>
            </a:r>
            <a:endParaRPr lang="en-US" b="1" baseline="0" dirty="0"/>
          </a:p>
          <a:p>
            <a:r>
              <a:rPr lang="en-US" b="1" baseline="0" dirty="0"/>
              <a:t>Demo assets: </a:t>
            </a:r>
            <a:r>
              <a:rPr lang="en-US" sz="1200" u="sng" kern="1200" dirty="0">
                <a:solidFill>
                  <a:schemeClr val="tx1"/>
                </a:solidFill>
                <a:effectLst/>
                <a:latin typeface="+mn-lt"/>
                <a:ea typeface="+mn-ea"/>
                <a:cs typeface="+mn-cs"/>
                <a:hlinkClick r:id="rId5"/>
              </a:rPr>
              <a:t>http://infopedia/SMSG/Pages/MDWHadoop.aspx?ebookNode=Hadoop&amp;SourceURL=http://infopedia/Pages/SQL-Server-ModernDataWarehouse.aspx</a:t>
            </a:r>
            <a:endParaRPr lang="en-US" sz="1200" u="sng" kern="1200" dirty="0">
              <a:solidFill>
                <a:schemeClr val="tx1"/>
              </a:solidFill>
              <a:effectLst/>
              <a:latin typeface="+mn-lt"/>
              <a:ea typeface="+mn-ea"/>
              <a:cs typeface="+mn-cs"/>
            </a:endParaRPr>
          </a:p>
          <a:p>
            <a:endParaRPr lang="en-US" sz="1200" dirty="0"/>
          </a:p>
          <a:p>
            <a:r>
              <a:rPr lang="en-US" sz="1200" kern="1200" dirty="0">
                <a:solidFill>
                  <a:schemeClr val="tx1"/>
                </a:solidFill>
                <a:effectLst/>
                <a:latin typeface="Segoe UI Light" pitchFamily="34" charset="0"/>
                <a:ea typeface="+mn-ea"/>
                <a:cs typeface="+mn-cs"/>
              </a:rPr>
              <a:t>Cortana Intelligence enables core business scenarios such as real-time recommendations, customer churn forecasting, fraud detection, predictive maintenance and many more.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For e.g. we are working with Dartmouth-Hitchcock Medical Center, the largest hospital in northern New England, 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Leveraging predictive analytics,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will be to enable dynamic treatment plans based on the individual patient’s history and profile.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aims to significantly enhance patient outcomes by predicting catastrophic events such as, heart attacks before they happen. </a:t>
            </a:r>
          </a:p>
          <a:p>
            <a:endParaRPr lang="en-US" sz="1200" kern="1200" dirty="0">
              <a:solidFill>
                <a:schemeClr val="tx1"/>
              </a:solidFill>
              <a:effectLst/>
              <a:latin typeface="Segoe UI Light" pitchFamily="34" charset="0"/>
              <a:ea typeface="+mn-ea"/>
              <a:cs typeface="+mn-cs"/>
            </a:endParaRPr>
          </a:p>
          <a:p>
            <a:pPr lvl="0"/>
            <a:r>
              <a:rPr lang="en-US" sz="1200" kern="1200" dirty="0">
                <a:solidFill>
                  <a:schemeClr val="tx1"/>
                </a:solidFill>
                <a:effectLst/>
                <a:latin typeface="Segoe UI Light" pitchFamily="34" charset="0"/>
                <a:ea typeface="+mn-ea"/>
                <a:cs typeface="+mn-cs"/>
              </a:rPr>
              <a:t>It will also reduce the number of “readmissions” because each patient will be proactively monitored and Dartmouth-Hitchcock can contact the patient with tweaks/recommendations to the individual’s pathway based on the data collected.</a:t>
            </a:r>
          </a:p>
          <a:p>
            <a:endParaRPr lang="en-US" sz="1200" dirty="0"/>
          </a:p>
          <a:p>
            <a:r>
              <a:rPr lang="en-US" sz="1200" kern="1200" dirty="0">
                <a:solidFill>
                  <a:schemeClr val="tx1"/>
                </a:solidFill>
                <a:effectLst/>
                <a:latin typeface="Segoe UI Light" pitchFamily="34" charset="0"/>
                <a:ea typeface="+mn-ea"/>
                <a:cs typeface="+mn-cs"/>
              </a:rPr>
              <a:t>Other customers who are using Cortana Intelligence capabilities include:</a:t>
            </a:r>
          </a:p>
          <a:p>
            <a:pPr lvl="0"/>
            <a:r>
              <a:rPr lang="en-US" sz="1200" kern="1200" dirty="0">
                <a:solidFill>
                  <a:schemeClr val="tx1"/>
                </a:solidFill>
                <a:effectLst/>
                <a:latin typeface="Segoe UI Light" pitchFamily="34" charset="0"/>
                <a:ea typeface="+mn-ea"/>
                <a:cs typeface="+mn-cs"/>
              </a:rPr>
              <a:t>Pier 1 </a:t>
            </a:r>
            <a:r>
              <a:rPr lang="en-US" sz="1200" u="sng" kern="1200" dirty="0">
                <a:solidFill>
                  <a:schemeClr val="tx1"/>
                </a:solidFill>
                <a:effectLst/>
                <a:latin typeface="Segoe UI Light" pitchFamily="34" charset="0"/>
                <a:ea typeface="+mn-ea"/>
                <a:cs typeface="+mn-cs"/>
                <a:hlinkClick r:id="rId6"/>
              </a:rPr>
              <a:t>https://customers.microsoft.com/Pages/CustomerStory.aspx?recid=11257</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Carnegie Mellon</a:t>
            </a:r>
            <a:r>
              <a:rPr lang="en-US" sz="1200" b="1"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7"/>
              </a:rPr>
              <a:t>https://customers.microsoft.com/Pages/CustomerStory.aspx?recid=8576</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Wash </a:t>
            </a:r>
            <a:r>
              <a:rPr lang="en-US" sz="1200"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8"/>
              </a:rPr>
              <a:t>https://customers.microsoft.com/Pages/CustomerStory.aspx?recid=11768</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Stanford Linear Accelerator </a:t>
            </a:r>
            <a:r>
              <a:rPr lang="en-US" sz="1200" u="sng" kern="1200" dirty="0">
                <a:solidFill>
                  <a:schemeClr val="tx1"/>
                </a:solidFill>
                <a:effectLst/>
                <a:latin typeface="Segoe UI Light" pitchFamily="34" charset="0"/>
                <a:ea typeface="+mn-ea"/>
                <a:cs typeface="+mn-cs"/>
                <a:hlinkClick r:id="rId9"/>
              </a:rPr>
              <a:t>https://news.microsoft.com/features/from-atoms-to-quarks-to-the-cosmos-internet-of-things-helps-lab-explore-the-origins-of-the-universe/</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Ziosk</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0"/>
              </a:rPr>
              <a:t>http://news.microsoft.com/features/tabletop-tablets-provide-a-better-experience-for-diners-and-valuable-data-for-restaurants/</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Genscape</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1"/>
              </a:rPr>
              <a:t>https://customers.microsoft.com/Pages/CustomerStory.aspx?recid=21394</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8769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That was just one example </a:t>
            </a:r>
            <a:r>
              <a:rPr lang="en-US" dirty="0"/>
              <a:t>of how Cortana Intelligence helped one business solve</a:t>
            </a:r>
            <a:r>
              <a:rPr lang="en-US" baseline="0" dirty="0"/>
              <a:t> key data issues. </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Now, lets dive into what makes up the suite, and how these services can help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8/22/2017 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2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find an overview of all of the </a:t>
            </a:r>
            <a:r>
              <a:rPr lang="en-US" baseline="0" dirty="0"/>
              <a:t>services that Microsoft has to offer.</a:t>
            </a:r>
          </a:p>
          <a:p>
            <a:endParaRPr lang="en-US" baseline="0" dirty="0"/>
          </a:p>
          <a:p>
            <a:r>
              <a:rPr lang="en-US" baseline="0" dirty="0"/>
              <a:t>The solutions that you may be familiar with, highlighted in GREEN, are elements included in Cortana Intelligence.</a:t>
            </a:r>
          </a:p>
          <a:p>
            <a:endParaRPr lang="en-US" baseline="0" dirty="0"/>
          </a:p>
          <a:p>
            <a:r>
              <a:rPr lang="en-US" b="1" baseline="0" dirty="0"/>
              <a:t>T: Let’s take a look at the whole architecture.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56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4.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6.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8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9.png"/><Relationship Id="rId5" Type="http://schemas.openxmlformats.org/officeDocument/2006/relationships/tags" Target="../tags/tag5.xml"/><Relationship Id="rId10" Type="http://schemas.openxmlformats.org/officeDocument/2006/relationships/notesSlide" Target="../notesSlides/notesSlide16.xml"/><Relationship Id="rId4" Type="http://schemas.openxmlformats.org/officeDocument/2006/relationships/tags" Target="../tags/tag4.xml"/><Relationship Id="rId9" Type="http://schemas.openxmlformats.org/officeDocument/2006/relationships/slideLayout" Target="../slideLayouts/slideLayout61.xml"/><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61.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61.xml"/><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6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6.xml"/><Relationship Id="rId1" Type="http://schemas.openxmlformats.org/officeDocument/2006/relationships/tags" Target="../tags/tag9.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86.xml"/><Relationship Id="rId4" Type="http://schemas.openxmlformats.org/officeDocument/2006/relationships/image" Target="../media/image96.jpe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q2Ebn9TSK-I"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9.xml"/><Relationship Id="rId1" Type="http://schemas.openxmlformats.org/officeDocument/2006/relationships/slideLayout" Target="../slideLayouts/slideLayout86.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86.xml"/><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iAxNtJVwcrE" TargetMode="Externa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2.xml"/><Relationship Id="rId1" Type="http://schemas.openxmlformats.org/officeDocument/2006/relationships/slideLayout" Target="../slideLayouts/slideLayout86.xml"/><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86.xml"/><Relationship Id="rId6" Type="http://schemas.openxmlformats.org/officeDocument/2006/relationships/image" Target="../media/image103.png"/><Relationship Id="rId5" Type="http://schemas.openxmlformats.org/officeDocument/2006/relationships/image" Target="../media/image65.png"/><Relationship Id="rId4" Type="http://schemas.openxmlformats.org/officeDocument/2006/relationships/hyperlink" Target="https://www.youtube.com/watch?v=jhrhBgZphBw"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azure.microsoft.com/en-us/solutions/cortana-analytics-suite/" TargetMode="External"/><Relationship Id="rId3" Type="http://schemas.openxmlformats.org/officeDocument/2006/relationships/hyperlink" Target="https://azure.microsoft.com/en-us/blog/tag/cortana-analytics-suite/" TargetMode="External"/><Relationship Id="rId7" Type="http://schemas.openxmlformats.org/officeDocument/2006/relationships/hyperlink" Target="http://cortanaanalyticspartners.azurewebsites.net/" TargetMode="External"/><Relationship Id="rId2" Type="http://schemas.openxmlformats.org/officeDocument/2006/relationships/notesSlide" Target="../notesSlides/notesSlide44.xml"/><Relationship Id="rId1" Type="http://schemas.openxmlformats.org/officeDocument/2006/relationships/slideLayout" Target="../slideLayouts/slideLayout61.xml"/><Relationship Id="rId6" Type="http://schemas.openxmlformats.org/officeDocument/2006/relationships/hyperlink" Target="https://partner.microsoft.com/en-US/Solutions/Cortana-Analytics#get-introduced" TargetMode="External"/><Relationship Id="rId5" Type="http://schemas.openxmlformats.org/officeDocument/2006/relationships/hyperlink" Target="https://channel9.msdn.com/Events/Cortana-Analytics-Suite" TargetMode="External"/><Relationship Id="rId4" Type="http://schemas.openxmlformats.org/officeDocument/2006/relationships/hyperlink" Target="https://www.edx.org/course/data-science-machine-learning-essentials-microsoft-dat203x-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6.xml"/><Relationship Id="rId1" Type="http://schemas.openxmlformats.org/officeDocument/2006/relationships/slideLayout" Target="../slideLayouts/slideLayout61.xml"/><Relationship Id="rId4" Type="http://schemas.openxmlformats.org/officeDocument/2006/relationships/hyperlink" Target="https://www.youtube.com/watch?v=YxmAEMmwXYU"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40695" y="5395168"/>
            <a:ext cx="6063317" cy="1732583"/>
          </a:xfrm>
        </p:spPr>
        <p:txBody>
          <a:bodyPr/>
          <a:lstStyle/>
          <a:p>
            <a:r>
              <a:rPr lang="en-US" dirty="0"/>
              <a:t>Technical overview</a:t>
            </a: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8647433" y="3601914"/>
            <a:ext cx="1212643"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269003" y="3574270"/>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1" name="Rectangle 140"/>
          <p:cNvSpPr/>
          <p:nvPr/>
        </p:nvSpPr>
        <p:spPr>
          <a:xfrm>
            <a:off x="3208175" y="3601914"/>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Rectangle 142"/>
          <p:cNvSpPr/>
          <p:nvPr/>
        </p:nvSpPr>
        <p:spPr>
          <a:xfrm>
            <a:off x="6831635" y="3440138"/>
            <a:ext cx="1212643" cy="58331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140" name="Rectangle 139"/>
          <p:cNvSpPr/>
          <p:nvPr/>
        </p:nvSpPr>
        <p:spPr>
          <a:xfrm>
            <a:off x="6831635" y="4394523"/>
            <a:ext cx="866839" cy="41012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189" name="Rectangle 188"/>
          <p:cNvSpPr/>
          <p:nvPr/>
        </p:nvSpPr>
        <p:spPr>
          <a:xfrm>
            <a:off x="2169343" y="5843791"/>
            <a:ext cx="892227" cy="306913"/>
          </a:xfrm>
          <a:prstGeom prst="rect">
            <a:avLst/>
          </a:prstGeom>
        </p:spPr>
        <p:txBody>
          <a:bodyPr wrap="none" lIns="0" tIns="0" rIns="0" bIns="0" anchor="ctr">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Data</a:t>
            </a:r>
          </a:p>
        </p:txBody>
      </p:sp>
      <p:sp>
        <p:nvSpPr>
          <p:cNvPr id="190" name="Rectangle 189"/>
          <p:cNvSpPr/>
          <p:nvPr/>
        </p:nvSpPr>
        <p:spPr>
          <a:xfrm>
            <a:off x="5471961" y="5817241"/>
            <a:ext cx="1420136" cy="360013"/>
          </a:xfrm>
          <a:prstGeom prst="rect">
            <a:avLst/>
          </a:prstGeom>
        </p:spPr>
        <p:txBody>
          <a:bodyPr wrap="none" lIns="0" tIns="0" rIns="0" bIns="0" anchor="ctr">
            <a:sp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836" b="1"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cxnSp>
        <p:nvCxnSpPr>
          <p:cNvPr id="192" name="Straight Connector 191"/>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5911816"/>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5911816"/>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5840557"/>
            <a:ext cx="1434111" cy="313382"/>
          </a:xfrm>
          <a:prstGeom prst="rect">
            <a:avLst/>
          </a:prstGeom>
        </p:spPr>
        <p:txBody>
          <a:bodyPr wrap="none" lIns="0" tIns="0" rIns="0" bIns="0" anchor="ctr">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Action</a:t>
            </a:r>
          </a:p>
        </p:txBody>
      </p:sp>
      <p:sp>
        <p:nvSpPr>
          <p:cNvPr id="203" name="Freeform 202"/>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205"/>
          <p:cNvSpPr/>
          <p:nvPr/>
        </p:nvSpPr>
        <p:spPr bwMode="auto">
          <a:xfrm flipH="1">
            <a:off x="9754276"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207" name="Straight Connector 206"/>
          <p:cNvCxnSpPr/>
          <p:nvPr/>
        </p:nvCxnSpPr>
        <p:spPr>
          <a:xfrm flipH="1">
            <a:off x="9754276" y="3401919"/>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520323"/>
            <a:ext cx="1041755" cy="441167"/>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209" name="TextBox 208"/>
          <p:cNvSpPr txBox="1"/>
          <p:nvPr/>
        </p:nvSpPr>
        <p:spPr>
          <a:xfrm>
            <a:off x="10768954" y="4684216"/>
            <a:ext cx="829796" cy="324042"/>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210" name="Group 209"/>
          <p:cNvGrpSpPr/>
          <p:nvPr/>
        </p:nvGrpSpPr>
        <p:grpSpPr>
          <a:xfrm>
            <a:off x="10132159" y="1556774"/>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5" name="Group 214"/>
          <p:cNvGrpSpPr/>
          <p:nvPr/>
        </p:nvGrpSpPr>
        <p:grpSpPr>
          <a:xfrm>
            <a:off x="10180112" y="4612640"/>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10025677" y="2727690"/>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739520"/>
            <a:ext cx="1212643" cy="418289"/>
          </a:xfrm>
          <a:prstGeom prst="rect">
            <a:avLst/>
          </a:prstGeom>
        </p:spPr>
        <p:txBody>
          <a:bodyPr wrap="square"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145" name="Rectangle 144"/>
          <p:cNvSpPr/>
          <p:nvPr/>
        </p:nvSpPr>
        <p:spPr>
          <a:xfrm>
            <a:off x="4944592" y="2742767"/>
            <a:ext cx="1214695"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144" name="Rectangle 143"/>
          <p:cNvSpPr/>
          <p:nvPr/>
        </p:nvSpPr>
        <p:spPr>
          <a:xfrm>
            <a:off x="3208175" y="2843937"/>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231" name="Group 230"/>
          <p:cNvGrpSpPr/>
          <p:nvPr/>
        </p:nvGrpSpPr>
        <p:grpSpPr>
          <a:xfrm>
            <a:off x="2907222" y="2803374"/>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Rectangle 149"/>
          <p:cNvSpPr/>
          <p:nvPr/>
        </p:nvSpPr>
        <p:spPr>
          <a:xfrm>
            <a:off x="6831635" y="274276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235" name="Group 234"/>
          <p:cNvGrpSpPr/>
          <p:nvPr/>
        </p:nvGrpSpPr>
        <p:grpSpPr>
          <a:xfrm>
            <a:off x="6477230" y="2822135"/>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6" name="Rectangle 145"/>
          <p:cNvSpPr/>
          <p:nvPr/>
        </p:nvSpPr>
        <p:spPr>
          <a:xfrm>
            <a:off x="3208175" y="2045424"/>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Rectangle 148"/>
          <p:cNvSpPr/>
          <p:nvPr/>
        </p:nvSpPr>
        <p:spPr>
          <a:xfrm>
            <a:off x="6831635" y="196453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931387" y="2045424"/>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636526" y="2050402"/>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p:cNvSpPr/>
          <p:nvPr/>
        </p:nvSpPr>
        <p:spPr>
          <a:xfrm>
            <a:off x="8647433" y="196453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13" name="Group 12"/>
          <p:cNvGrpSpPr/>
          <p:nvPr/>
        </p:nvGrpSpPr>
        <p:grpSpPr>
          <a:xfrm>
            <a:off x="8215641" y="2039467"/>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3" name="Rectangle 262"/>
          <p:cNvSpPr/>
          <p:nvPr/>
        </p:nvSpPr>
        <p:spPr>
          <a:xfrm>
            <a:off x="8467066" y="5017712"/>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125156" y="5043491"/>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6" name="Freeform 155"/>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9" name="Group 258"/>
          <p:cNvGrpSpPr/>
          <p:nvPr/>
        </p:nvGrpSpPr>
        <p:grpSpPr>
          <a:xfrm>
            <a:off x="6416331" y="4396740"/>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71" name="Freeform 270"/>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1" name="Freeform 300"/>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2" name="Freeform 301"/>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3" name="Freeform 302"/>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637144" y="2803373"/>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7" name="TextBox 176"/>
          <p:cNvSpPr txBox="1"/>
          <p:nvPr/>
        </p:nvSpPr>
        <p:spPr>
          <a:xfrm>
            <a:off x="1680530" y="1747940"/>
            <a:ext cx="495460" cy="302817"/>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179" name="TextBox 178"/>
          <p:cNvSpPr txBox="1"/>
          <p:nvPr/>
        </p:nvSpPr>
        <p:spPr>
          <a:xfrm>
            <a:off x="1680530" y="3052915"/>
            <a:ext cx="495460" cy="151409"/>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181" name="TextBox 180"/>
          <p:cNvSpPr txBox="1"/>
          <p:nvPr/>
        </p:nvSpPr>
        <p:spPr>
          <a:xfrm>
            <a:off x="1680530" y="4381349"/>
            <a:ext cx="689402" cy="302817"/>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182" name="TextBox 181"/>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32563"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cxnSp>
        <p:nvCxnSpPr>
          <p:cNvPr id="202" name="Straight Connector 201"/>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sp>
        <p:nvSpPr>
          <p:cNvPr id="118" name="Rectangle 117"/>
          <p:cNvSpPr/>
          <p:nvPr/>
        </p:nvSpPr>
        <p:spPr>
          <a:xfrm>
            <a:off x="3198345" y="4393858"/>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IoT Hubs</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Graphic 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3152" y="4412001"/>
            <a:ext cx="228722" cy="228722"/>
          </a:xfrm>
          <a:prstGeom prst="rect">
            <a:avLst/>
          </a:prstGeom>
        </p:spPr>
      </p:pic>
      <p:pic>
        <p:nvPicPr>
          <p:cNvPr id="9" name="Graphic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3928" y="3197828"/>
            <a:ext cx="1315358" cy="1021133"/>
          </a:xfrm>
          <a:prstGeom prst="rect">
            <a:avLst/>
          </a:prstGeom>
        </p:spPr>
      </p:pic>
      <p:sp>
        <p:nvSpPr>
          <p:cNvPr id="128" name="Rectangle 127"/>
          <p:cNvSpPr/>
          <p:nvPr/>
        </p:nvSpPr>
        <p:spPr>
          <a:xfrm>
            <a:off x="4977727" y="3539222"/>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Blob Storage</a:t>
            </a:r>
          </a:p>
        </p:txBody>
      </p:sp>
      <p:pic>
        <p:nvPicPr>
          <p:cNvPr id="12" name="Graphic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1586" y="4345218"/>
            <a:ext cx="362288" cy="362288"/>
          </a:xfrm>
          <a:prstGeom prst="rect">
            <a:avLst/>
          </a:prstGeom>
        </p:spPr>
      </p:pic>
      <p:sp>
        <p:nvSpPr>
          <p:cNvPr id="148" name="Rectangle 147"/>
          <p:cNvSpPr/>
          <p:nvPr/>
        </p:nvSpPr>
        <p:spPr>
          <a:xfrm>
            <a:off x="4994956" y="4393858"/>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Cosmos DB</a:t>
            </a:r>
          </a:p>
        </p:txBody>
      </p:sp>
    </p:spTree>
    <p:extLst>
      <p:ext uri="{BB962C8B-B14F-4D97-AF65-F5344CB8AC3E}">
        <p14:creationId xmlns:p14="http://schemas.microsoft.com/office/powerpoint/2010/main" val="23007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9407" y="1673484"/>
            <a:ext cx="3880400" cy="429263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70" name="Rectangle 6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5" name="Rectangle 74"/>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50501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Compose and orchestrate data services at scale</a:t>
            </a:r>
          </a:p>
        </p:txBody>
      </p:sp>
      <p:grpSp>
        <p:nvGrpSpPr>
          <p:cNvPr id="3" name="Group 2"/>
          <p:cNvGrpSpPr/>
          <p:nvPr/>
        </p:nvGrpSpPr>
        <p:grpSpPr>
          <a:xfrm>
            <a:off x="11143674" y="1556376"/>
            <a:ext cx="7373407" cy="2862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accent2">
                      <a:lumMod val="75000"/>
                    </a:schemeClr>
                  </a:solidFill>
                  <a:effectLst/>
                  <a:uLnTx/>
                  <a:uFillTx/>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DATA</a:t>
              </a:r>
              <a:br>
                <a:rPr kumimoji="0" lang="en-US" sz="1200" b="0" i="0" u="none" strike="noStrike" kern="0" cap="none" spc="0" normalizeH="0" baseline="0" noProof="0" dirty="0">
                  <a:ln>
                    <a:noFill/>
                  </a:ln>
                  <a:solidFill>
                    <a:schemeClr val="accent2">
                      <a:lumMod val="75000"/>
                    </a:schemeClr>
                  </a:solidFill>
                  <a:effectLst/>
                  <a:uLnTx/>
                  <a:uFillTx/>
                </a:rPr>
              </a:br>
              <a:r>
                <a:rPr kumimoji="0" lang="en-US" sz="1200" b="0" i="0" u="none" strike="noStrike" kern="0" cap="none" spc="0" normalizeH="0" baseline="0" noProof="0" dirty="0">
                  <a:ln>
                    <a:noFill/>
                  </a:ln>
                  <a:solidFill>
                    <a:schemeClr val="accent2">
                      <a:lumMod val="75000"/>
                    </a:schemeClr>
                  </a:solidFill>
                  <a:effectLst/>
                  <a:uLnTx/>
                  <a:uFillTx/>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lumMod val="75000"/>
                        </a:schemeClr>
                      </a:solidFill>
                      <a:effectLst/>
                      <a:uLnTx/>
                      <a:uFillTx/>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2">
                          <a:lumMod val="75000"/>
                        </a:schemeClr>
                      </a:solidFill>
                      <a:effectLst/>
                      <a:uLnTx/>
                      <a:uFillTx/>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accent2">
                      <a:lumMod val="75000"/>
                    </a:schemeClr>
                  </a:solidFill>
                  <a:effectLst/>
                  <a:uLnTx/>
                  <a:uFillTx/>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grpSp>
        <p:nvGrpSpPr>
          <p:cNvPr id="5" name="Group 4"/>
          <p:cNvGrpSpPr/>
          <p:nvPr/>
        </p:nvGrpSpPr>
        <p:grpSpPr>
          <a:xfrm>
            <a:off x="2336627" y="1437795"/>
            <a:ext cx="8390648" cy="3439775"/>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grpSp>
        <p:nvGrpSpPr>
          <p:cNvPr id="4" name="Group 3"/>
          <p:cNvGrpSpPr/>
          <p:nvPr/>
        </p:nvGrpSpPr>
        <p:grpSpPr>
          <a:xfrm>
            <a:off x="2195805" y="5306975"/>
            <a:ext cx="10227584" cy="1191095"/>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Monitor data pipeline health</a:t>
              </a:r>
            </a:p>
          </p:txBody>
        </p:sp>
        <p:sp>
          <p:nvSpPr>
            <p:cNvPr id="451" name="TextBox 450"/>
            <p:cNvSpPr txBox="1"/>
            <p:nvPr/>
          </p:nvSpPr>
          <p:spPr>
            <a:xfrm>
              <a:off x="7408213" y="5630762"/>
              <a:ext cx="5047834"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Transform with Hive, Pig, or custom code</a:t>
              </a:r>
            </a:p>
          </p:txBody>
        </p:sp>
      </p:grpSp>
      <p:sp>
        <p:nvSpPr>
          <p:cNvPr id="267" name="Rectangle 266"/>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69" name="Rectangle 268"/>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270" name="Group 269"/>
          <p:cNvGrpSpPr/>
          <p:nvPr/>
        </p:nvGrpSpPr>
        <p:grpSpPr>
          <a:xfrm>
            <a:off x="235224" y="3378419"/>
            <a:ext cx="280471" cy="298350"/>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71" name="Rectangle 270"/>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Factory </a:t>
            </a:r>
            <a:endParaRPr kumimoji="0" lang="en-US" sz="1122" b="0" i="0" u="none" strike="noStrike" kern="0" cap="none" spc="0" normalizeH="0" baseline="0" noProof="0" dirty="0">
              <a:ln>
                <a:noFill/>
              </a:ln>
              <a:effectLst/>
              <a:uLnTx/>
              <a:uFillTx/>
            </a:endParaRPr>
          </a:p>
        </p:txBody>
      </p:sp>
      <p:sp>
        <p:nvSpPr>
          <p:cNvPr id="272" name="Freeform 271"/>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73" name="Freeform 272"/>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69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743555" y="1330152"/>
            <a:ext cx="7744853" cy="3620081"/>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more value from your enterprise data assets</a:t>
            </a:r>
          </a:p>
        </p:txBody>
      </p:sp>
      <p:sp>
        <p:nvSpPr>
          <p:cNvPr id="4" name="AutoShape 2" descr="Image result for azure data cata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4" name="Rectangle 23"/>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Catalog</a:t>
            </a:r>
          </a:p>
        </p:txBody>
      </p:sp>
      <p:grpSp>
        <p:nvGrpSpPr>
          <p:cNvPr id="25" name="Group 24"/>
          <p:cNvGrpSpPr/>
          <p:nvPr/>
        </p:nvGrpSpPr>
        <p:grpSpPr>
          <a:xfrm>
            <a:off x="235224" y="3378419"/>
            <a:ext cx="280471" cy="298350"/>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9" name="Rectangle 28"/>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30" name="Freeform 29"/>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1" name="Freeform 30"/>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5" name="Group 4"/>
          <p:cNvGrpSpPr/>
          <p:nvPr/>
        </p:nvGrpSpPr>
        <p:grpSpPr>
          <a:xfrm>
            <a:off x="2194921" y="5309159"/>
            <a:ext cx="10392131" cy="1280351"/>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Integrate into existing tools and processes with open REST APIs</a:t>
              </a:r>
            </a:p>
          </p:txBody>
        </p:sp>
      </p:grpSp>
    </p:spTree>
    <p:extLst>
      <p:ext uri="{BB962C8B-B14F-4D97-AF65-F5344CB8AC3E}">
        <p14:creationId xmlns:p14="http://schemas.microsoft.com/office/powerpoint/2010/main" val="17503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Ingest events from websites, apps </a:t>
            </a:r>
            <a:r>
              <a:rPr lang="en-US" kern="0" spc="0" dirty="0">
                <a:ln>
                  <a:noFill/>
                </a:ln>
              </a:rPr>
              <a:t>and devices at </a:t>
            </a:r>
            <a:r>
              <a:rPr lang="en-US" dirty="0"/>
              <a:t>cloud scale </a:t>
            </a:r>
            <a:endParaRPr lang="en-US" kern="0" spc="0" dirty="0">
              <a:ln>
                <a:noFill/>
              </a:ln>
              <a:solidFill>
                <a:schemeClr val="bg1"/>
              </a:solidFill>
            </a:endParaRP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Log millions of events per second in near real time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devices using flexible authorization and throttling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time-based event buffering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a managed service with elastic scale</a:t>
            </a:r>
          </a:p>
        </p:txBody>
      </p:sp>
      <p:sp>
        <p:nvSpPr>
          <p:cNvPr id="10" name="TextBox 9"/>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Get a managed service with elastic scale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Reach a broad set of platforms using native client libraries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Pluggable adapters for other cloud services</a:t>
            </a:r>
          </a:p>
        </p:txBody>
      </p:sp>
      <p:grpSp>
        <p:nvGrpSpPr>
          <p:cNvPr id="3" name="Group 2"/>
          <p:cNvGrpSpPr/>
          <p:nvPr/>
        </p:nvGrpSpPr>
        <p:grpSpPr>
          <a:xfrm>
            <a:off x="4140330" y="2858782"/>
            <a:ext cx="1626797" cy="2070661"/>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API</a:t>
              </a:r>
            </a:p>
            <a:p>
              <a:pPr algn="ctr" defTabSz="932472" fontAlgn="base">
                <a:spcBef>
                  <a:spcPct val="0"/>
                </a:spcBef>
                <a:spcAft>
                  <a:spcPct val="0"/>
                </a:spcAft>
                <a:defRPr/>
              </a:pPr>
              <a:r>
                <a:rPr lang="en-US" sz="1400"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431" name="TextBox 430"/>
          <p:cNvSpPr txBox="1"/>
          <p:nvPr/>
        </p:nvSpPr>
        <p:spPr>
          <a:xfrm>
            <a:off x="2541494" y="487368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dirty="0">
                <a:solidFill>
                  <a:schemeClr val="bg2"/>
                </a:solidFill>
                <a:latin typeface="+mn-lt"/>
              </a:rPr>
              <a:t>Data</a:t>
            </a:r>
          </a:p>
        </p:txBody>
      </p:sp>
      <p:sp>
        <p:nvSpPr>
          <p:cNvPr id="153" name="Rectangle 152"/>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Event Hubs</a:t>
            </a:r>
            <a:endParaRPr kumimoji="0" lang="en-US" sz="1122" b="0" i="0" u="none" strike="noStrike" kern="0" cap="none" spc="0" normalizeH="0" baseline="0" noProof="0" dirty="0">
              <a:ln>
                <a:noFill/>
              </a:ln>
              <a:effectLst/>
              <a:uLnTx/>
              <a:uFillTx/>
            </a:endParaRPr>
          </a:p>
        </p:txBody>
      </p:sp>
      <p:sp>
        <p:nvSpPr>
          <p:cNvPr id="155" name="Rectangle 154"/>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156" name="Group 155"/>
          <p:cNvGrpSpPr/>
          <p:nvPr/>
        </p:nvGrpSpPr>
        <p:grpSpPr>
          <a:xfrm>
            <a:off x="235224" y="3378419"/>
            <a:ext cx="280471" cy="298350"/>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60" name="Rectangle 159"/>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161" name="Freeform 160"/>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2" name="Freeform 161"/>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66" name="Freeform 165"/>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1" name="TextBox 150"/>
          <p:cNvSpPr txBox="1"/>
          <p:nvPr/>
        </p:nvSpPr>
        <p:spPr>
          <a:xfrm>
            <a:off x="2629709" y="1667514"/>
            <a:ext cx="755682"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Data sources</a:t>
            </a:r>
          </a:p>
        </p:txBody>
      </p:sp>
      <p:sp>
        <p:nvSpPr>
          <p:cNvPr id="152" name="TextBox 151"/>
          <p:cNvSpPr txBox="1"/>
          <p:nvPr/>
        </p:nvSpPr>
        <p:spPr>
          <a:xfrm>
            <a:off x="2629709" y="2952601"/>
            <a:ext cx="649121"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Apps</a:t>
            </a:r>
          </a:p>
        </p:txBody>
      </p:sp>
      <p:sp>
        <p:nvSpPr>
          <p:cNvPr id="163" name="TextBox 162"/>
          <p:cNvSpPr txBox="1"/>
          <p:nvPr/>
        </p:nvSpPr>
        <p:spPr>
          <a:xfrm>
            <a:off x="2629709" y="3989889"/>
            <a:ext cx="835805"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Sensors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and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4" name="Rectangle 3"/>
          <p:cNvSpPr/>
          <p:nvPr/>
        </p:nvSpPr>
        <p:spPr>
          <a:xfrm>
            <a:off x="6212829" y="3991133"/>
            <a:ext cx="1627571" cy="369332"/>
          </a:xfrm>
          <a:prstGeom prst="rect">
            <a:avLst/>
          </a:prstGeom>
        </p:spPr>
        <p:txBody>
          <a:bodyPr wrap="square">
            <a:spAutoFit/>
          </a:bodyPr>
          <a:lstStyle/>
          <a:p>
            <a:pPr lvl="0" algn="ctr" defTabSz="932472" fontAlgn="base">
              <a:spcBef>
                <a:spcPct val="0"/>
              </a:spcBef>
              <a:spcAft>
                <a:spcPct val="0"/>
              </a:spcAft>
              <a:defRPr/>
            </a:pPr>
            <a:r>
              <a:rPr lang="en-US" kern="0" dirty="0">
                <a:solidFill>
                  <a:srgbClr val="0078D7"/>
                </a:solidFill>
              </a:rPr>
              <a:t>Event Hubs</a:t>
            </a:r>
          </a:p>
        </p:txBody>
      </p:sp>
      <p:cxnSp>
        <p:nvCxnSpPr>
          <p:cNvPr id="14" name="Straight Arrow Connector 13"/>
          <p:cNvCxnSpPr/>
          <p:nvPr/>
        </p:nvCxnSpPr>
        <p:spPr>
          <a:xfrm>
            <a:off x="7686069" y="3195426"/>
            <a:ext cx="14385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8594" y="4149142"/>
            <a:ext cx="715325" cy="457200"/>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164" name="Group 163"/>
          <p:cNvGrpSpPr>
            <a:grpSpLocks noChangeAspect="1"/>
          </p:cNvGrpSpPr>
          <p:nvPr/>
        </p:nvGrpSpPr>
        <p:grpSpPr>
          <a:xfrm>
            <a:off x="9298354" y="4126529"/>
            <a:ext cx="595165" cy="457200"/>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74" name="Freeform 173"/>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80163" y="1754560"/>
            <a:ext cx="373295" cy="457200"/>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9" name="TextBox 178"/>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SQL Database</a:t>
            </a:r>
          </a:p>
        </p:txBody>
      </p:sp>
      <p:sp>
        <p:nvSpPr>
          <p:cNvPr id="180" name="TextBox 179"/>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670" y="1574182"/>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HDInsight</a:t>
            </a:r>
          </a:p>
        </p:txBody>
      </p:sp>
      <p:sp>
        <p:nvSpPr>
          <p:cNvPr id="184" name="TextBox 183"/>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Storage</a:t>
            </a:r>
          </a:p>
        </p:txBody>
      </p:sp>
      <p:sp>
        <p:nvSpPr>
          <p:cNvPr id="185" name="Oval 88"/>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sp>
        <p:nvSpPr>
          <p:cNvPr id="187" name="TextBox 186"/>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Power BI</a:t>
            </a:r>
          </a:p>
        </p:txBody>
      </p:sp>
      <p:sp>
        <p:nvSpPr>
          <p:cNvPr id="188" name="TextBox 187"/>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670" y="2735259"/>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670" y="389633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3668" y="2875386"/>
            <a:ext cx="0" cy="64008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35" y="2921106"/>
            <a:ext cx="0" cy="54864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417453" y="4370383"/>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17453" y="2017708"/>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9" name="Straight Connector 18"/>
          <p:cNvCxnSpPr/>
          <p:nvPr/>
        </p:nvCxnSpPr>
        <p:spPr>
          <a:xfrm>
            <a:off x="8415648" y="2017708"/>
            <a:ext cx="0" cy="234275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9407" y="1649550"/>
            <a:ext cx="5694513" cy="4292632"/>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68" name="Rectangle 67"/>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0" name="Rectangle 69"/>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4685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A hyper-scale repository for big data analytics workloads</a:t>
            </a:r>
          </a:p>
        </p:txBody>
      </p:sp>
      <p:grpSp>
        <p:nvGrpSpPr>
          <p:cNvPr id="4" name="Group 3"/>
          <p:cNvGrpSpPr/>
          <p:nvPr/>
        </p:nvGrpSpPr>
        <p:grpSpPr>
          <a:xfrm>
            <a:off x="2229582" y="5258103"/>
            <a:ext cx="9461826" cy="1191095"/>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 Hadoop Distributed File System for the cloud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file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account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Massive throughput to increase analytic performance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High durability, availability, and reliability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Azure Active Directory access control</a:t>
              </a:r>
            </a:p>
          </p:txBody>
        </p:sp>
      </p:grpSp>
      <p:grpSp>
        <p:nvGrpSpPr>
          <p:cNvPr id="196" name="Group 195"/>
          <p:cNvGrpSpPr/>
          <p:nvPr/>
        </p:nvGrpSpPr>
        <p:grpSpPr>
          <a:xfrm>
            <a:off x="2163786" y="2657632"/>
            <a:ext cx="1001557" cy="641373"/>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7" name="Group 196"/>
          <p:cNvGrpSpPr/>
          <p:nvPr/>
        </p:nvGrpSpPr>
        <p:grpSpPr>
          <a:xfrm>
            <a:off x="3223729" y="1973814"/>
            <a:ext cx="1001557" cy="641373"/>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chemeClr val="bg1"/>
                </a:solidFill>
                <a:effectLst/>
                <a:uLnTx/>
                <a:uFillTx/>
              </a:endParaRPr>
            </a:p>
          </p:txBody>
        </p:sp>
      </p:grpSp>
      <p:sp>
        <p:nvSpPr>
          <p:cNvPr id="217" name="Rectangle 216"/>
          <p:cNvSpPr/>
          <p:nvPr>
            <p:custDataLst>
              <p:tags r:id="rId1"/>
            </p:custDataLst>
          </p:nvPr>
        </p:nvSpPr>
        <p:spPr bwMode="auto">
          <a:xfrm>
            <a:off x="2163786" y="1973814"/>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Devices</a:t>
            </a:r>
          </a:p>
        </p:txBody>
      </p:sp>
      <p:grpSp>
        <p:nvGrpSpPr>
          <p:cNvPr id="218" name="Group 217"/>
          <p:cNvGrpSpPr/>
          <p:nvPr/>
        </p:nvGrpSpPr>
        <p:grpSpPr>
          <a:xfrm>
            <a:off x="2360768" y="2064960"/>
            <a:ext cx="607592" cy="319133"/>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chemeClr val="accent3"/>
                </a:solidFill>
                <a:effectLst/>
                <a:uLnTx/>
                <a:uFillTx/>
                <a:latin typeface="Segoe"/>
                <a:ea typeface="MS PGothic" panose="020B0600070205080204" pitchFamily="34" charset="-128"/>
                <a:cs typeface="+mn-cs"/>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199" name="Group 198"/>
          <p:cNvGrpSpPr/>
          <p:nvPr/>
        </p:nvGrpSpPr>
        <p:grpSpPr>
          <a:xfrm>
            <a:off x="3223729" y="4025268"/>
            <a:ext cx="1001557" cy="641373"/>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00" name="Group 199"/>
          <p:cNvGrpSpPr/>
          <p:nvPr/>
        </p:nvGrpSpPr>
        <p:grpSpPr>
          <a:xfrm>
            <a:off x="3223729" y="3341450"/>
            <a:ext cx="1001557" cy="641373"/>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01" name="Group 200"/>
          <p:cNvGrpSpPr/>
          <p:nvPr/>
        </p:nvGrpSpPr>
        <p:grpSpPr>
          <a:xfrm>
            <a:off x="3223729" y="2657632"/>
            <a:ext cx="1001557" cy="641373"/>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chemeClr val="accent3"/>
                </a:solidFill>
                <a:effectLst/>
                <a:uLnTx/>
                <a:uFillTx/>
                <a:latin typeface="Segoe Light" pitchFamily="34" charset="0"/>
                <a:ea typeface="+mn-ea"/>
                <a:cs typeface="+mn-cs"/>
              </a:endParaRPr>
            </a:p>
          </p:txBody>
        </p:sp>
      </p:grpSp>
      <p:sp>
        <p:nvSpPr>
          <p:cNvPr id="206" name="Rectangle 205"/>
          <p:cNvSpPr/>
          <p:nvPr>
            <p:custDataLst>
              <p:tags r:id="rId2"/>
            </p:custDataLst>
          </p:nvPr>
        </p:nvSpPr>
        <p:spPr bwMode="auto">
          <a:xfrm>
            <a:off x="2163786" y="3341450"/>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Web</a:t>
            </a:r>
          </a:p>
        </p:txBody>
      </p:sp>
      <p:grpSp>
        <p:nvGrpSpPr>
          <p:cNvPr id="207" name="Group 206"/>
          <p:cNvGrpSpPr/>
          <p:nvPr/>
        </p:nvGrpSpPr>
        <p:grpSpPr>
          <a:xfrm>
            <a:off x="2474675" y="3417376"/>
            <a:ext cx="379778" cy="37210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02"/>
          <p:cNvGrpSpPr/>
          <p:nvPr/>
        </p:nvGrpSpPr>
        <p:grpSpPr>
          <a:xfrm>
            <a:off x="2163786" y="4025268"/>
            <a:ext cx="1001557" cy="641373"/>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cxnSp>
        <p:nvCxnSpPr>
          <p:cNvPr id="228" name="Straight Arrow Connector 227"/>
          <p:cNvCxnSpPr>
            <a:endCxn id="249" idx="2"/>
          </p:cNvCxnSpPr>
          <p:nvPr/>
        </p:nvCxnSpPr>
        <p:spPr>
          <a:xfrm flipH="1">
            <a:off x="5623883" y="2970867"/>
            <a:ext cx="359395" cy="283173"/>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296379" y="210363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296379" y="271197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312883" y="392865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312883" y="332031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329390" y="45369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296379" y="2112649"/>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921286" y="2573057"/>
            <a:ext cx="1014701"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HDInsight</a:t>
            </a:r>
          </a:p>
        </p:txBody>
      </p:sp>
      <p:sp>
        <p:nvSpPr>
          <p:cNvPr id="239" name="TextBox 238"/>
          <p:cNvSpPr txBox="1"/>
          <p:nvPr/>
        </p:nvSpPr>
        <p:spPr>
          <a:xfrm>
            <a:off x="9921286" y="1961087"/>
            <a:ext cx="138659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lang="en-US" kern="0" dirty="0">
                <a:solidFill>
                  <a:schemeClr val="accent1"/>
                </a:solidFill>
              </a:rPr>
              <a:t>ADL </a:t>
            </a:r>
            <a:r>
              <a:rPr kumimoji="0" lang="en-US" sz="1800" b="0" i="0" u="none" strike="noStrike" kern="0" cap="none" spc="0" normalizeH="0" baseline="0" noProof="0" dirty="0">
                <a:ln>
                  <a:noFill/>
                </a:ln>
                <a:solidFill>
                  <a:schemeClr val="accent1"/>
                </a:solidFill>
                <a:effectLst/>
                <a:uLnTx/>
                <a:uFillTx/>
              </a:rPr>
              <a:t>Analytics</a:t>
            </a:r>
          </a:p>
        </p:txBody>
      </p:sp>
      <p:sp>
        <p:nvSpPr>
          <p:cNvPr id="240" name="TextBox 239"/>
          <p:cNvSpPr txBox="1"/>
          <p:nvPr/>
        </p:nvSpPr>
        <p:spPr>
          <a:xfrm>
            <a:off x="9921286" y="4408969"/>
            <a:ext cx="1807739"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Machine Learning</a:t>
            </a:r>
          </a:p>
        </p:txBody>
      </p:sp>
      <p:sp>
        <p:nvSpPr>
          <p:cNvPr id="241" name="TextBox 240"/>
          <p:cNvSpPr txBox="1"/>
          <p:nvPr/>
        </p:nvSpPr>
        <p:spPr>
          <a:xfrm>
            <a:off x="9921286" y="3796997"/>
            <a:ext cx="5692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Spark</a:t>
            </a:r>
          </a:p>
        </p:txBody>
      </p:sp>
      <p:sp>
        <p:nvSpPr>
          <p:cNvPr id="242" name="TextBox 241"/>
          <p:cNvSpPr txBox="1"/>
          <p:nvPr/>
        </p:nvSpPr>
        <p:spPr>
          <a:xfrm>
            <a:off x="9921286" y="3185027"/>
            <a:ext cx="1378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247" name="Freeform 246"/>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endParaRPr>
          </a:p>
        </p:txBody>
      </p:sp>
      <p:grpSp>
        <p:nvGrpSpPr>
          <p:cNvPr id="248" name="Group 247"/>
          <p:cNvGrpSpPr/>
          <p:nvPr/>
        </p:nvGrpSpPr>
        <p:grpSpPr>
          <a:xfrm>
            <a:off x="5623883" y="1951371"/>
            <a:ext cx="2605337" cy="2605337"/>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0" name="Group 249"/>
            <p:cNvGrpSpPr/>
            <p:nvPr/>
          </p:nvGrpSpPr>
          <p:grpSpPr>
            <a:xfrm>
              <a:off x="4867139" y="4302842"/>
              <a:ext cx="2679835" cy="1127373"/>
              <a:chOff x="4724189" y="4328405"/>
              <a:chExt cx="3043313" cy="1280282"/>
            </a:xfrm>
            <a:solidFill>
              <a:schemeClr val="bg1">
                <a:lumMod val="95000"/>
              </a:schemeClr>
            </a:solidFill>
          </p:grpSpPr>
          <p:sp>
            <p:nvSpPr>
              <p:cNvPr id="252" name="TextBox 251"/>
              <p:cNvSpPr txBox="1"/>
              <p:nvPr/>
            </p:nvSpPr>
            <p:spPr>
              <a:xfrm>
                <a:off x="5875137" y="4328405"/>
                <a:ext cx="809241"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rPr>
                <a:t>ADL Store</a:t>
              </a:r>
            </a:p>
          </p:txBody>
        </p:sp>
      </p:grpSp>
      <p:cxnSp>
        <p:nvCxnSpPr>
          <p:cNvPr id="267" name="Elbow Connector 266"/>
          <p:cNvCxnSpPr/>
          <p:nvPr/>
        </p:nvCxnSpPr>
        <p:spPr>
          <a:xfrm>
            <a:off x="4296926" y="2103635"/>
            <a:ext cx="10687" cy="2433361"/>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480896" y="3320316"/>
            <a:ext cx="849127"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704067" y="2164172"/>
            <a:ext cx="487510" cy="487510"/>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0" name="Group 129"/>
          <p:cNvGrpSpPr/>
          <p:nvPr/>
        </p:nvGrpSpPr>
        <p:grpSpPr>
          <a:xfrm>
            <a:off x="-9657" y="1649551"/>
            <a:ext cx="1801197" cy="3858349"/>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cxnSp>
        <p:nvCxnSpPr>
          <p:cNvPr id="189" name="Straight Arrow Connector 188"/>
          <p:cNvCxnSpPr/>
          <p:nvPr/>
        </p:nvCxnSpPr>
        <p:spPr>
          <a:xfrm>
            <a:off x="8321334" y="3320316"/>
            <a:ext cx="73152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12431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Elastic data warehouse as a service with enterprise-class features</a:t>
            </a:r>
            <a:br>
              <a:rPr lang="en-US" dirty="0"/>
            </a:br>
            <a:endParaRPr lang="en-US" kern="0" spc="0" dirty="0">
              <a:ln>
                <a:noFill/>
              </a:ln>
              <a:solidFill>
                <a:schemeClr val="bg1"/>
              </a:solidFill>
            </a:endParaRPr>
          </a:p>
        </p:txBody>
      </p:sp>
      <p:grpSp>
        <p:nvGrpSpPr>
          <p:cNvPr id="3" name="Group 2"/>
          <p:cNvGrpSpPr/>
          <p:nvPr/>
        </p:nvGrpSpPr>
        <p:grpSpPr>
          <a:xfrm>
            <a:off x="2224968" y="5260441"/>
            <a:ext cx="9649501" cy="947952"/>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Petabyte scale with massively parallel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Independent scaling of compute and storage—in seconds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Full enterprise-class SQL Server experience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Works seamlessly with Power BI, Machine Learning, HDInsight, and Data Factory</a:t>
              </a:r>
            </a:p>
          </p:txBody>
        </p:sp>
      </p:grpSp>
      <p:grpSp>
        <p:nvGrpSpPr>
          <p:cNvPr id="52" name="Group 51"/>
          <p:cNvGrpSpPr/>
          <p:nvPr/>
        </p:nvGrpSpPr>
        <p:grpSpPr>
          <a:xfrm>
            <a:off x="2104571" y="2668680"/>
            <a:ext cx="2046514" cy="1268320"/>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nvGrpSpPr>
          <p:cNvPr id="58" name="Group 57"/>
          <p:cNvGrpSpPr/>
          <p:nvPr/>
        </p:nvGrpSpPr>
        <p:grpSpPr>
          <a:xfrm>
            <a:off x="5296931" y="2744880"/>
            <a:ext cx="1565276" cy="1147853"/>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67" name="Freeform 66"/>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69" name="Straight Arrow Connector 68"/>
          <p:cNvCxnSpPr/>
          <p:nvPr/>
        </p:nvCxnSpPr>
        <p:spPr>
          <a:xfrm>
            <a:off x="42037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908800" y="3302000"/>
            <a:ext cx="113903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961407" y="3302000"/>
            <a:ext cx="1054787" cy="10238"/>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126798" y="4183380"/>
            <a:ext cx="4297633" cy="43085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994458" y="2034238"/>
            <a:ext cx="1797126" cy="58805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7175" y="2428875"/>
            <a:ext cx="585032"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Power BI</a:t>
            </a:r>
          </a:p>
        </p:txBody>
      </p:sp>
      <p:sp>
        <p:nvSpPr>
          <p:cNvPr id="77" name="TextBox 76"/>
          <p:cNvSpPr txBox="1"/>
          <p:nvPr/>
        </p:nvSpPr>
        <p:spPr>
          <a:xfrm>
            <a:off x="5663837" y="3949700"/>
            <a:ext cx="802847"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App Service</a:t>
            </a:r>
          </a:p>
        </p:txBody>
      </p:sp>
      <p:sp>
        <p:nvSpPr>
          <p:cNvPr id="78" name="TextBox 77"/>
          <p:cNvSpPr txBox="1"/>
          <p:nvPr/>
        </p:nvSpPr>
        <p:spPr>
          <a:xfrm>
            <a:off x="8047838" y="3822350"/>
            <a:ext cx="942566"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Database</a:t>
            </a:r>
          </a:p>
        </p:txBody>
      </p:sp>
      <p:sp>
        <p:nvSpPr>
          <p:cNvPr id="79" name="TextBox 78"/>
          <p:cNvSpPr txBox="1"/>
          <p:nvPr/>
        </p:nvSpPr>
        <p:spPr>
          <a:xfrm>
            <a:off x="10045191" y="3974054"/>
            <a:ext cx="181915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 Warehouse</a:t>
            </a:r>
          </a:p>
        </p:txBody>
      </p:sp>
      <p:sp>
        <p:nvSpPr>
          <p:cNvPr id="80" name="TextBox 79"/>
          <p:cNvSpPr txBox="1"/>
          <p:nvPr/>
        </p:nvSpPr>
        <p:spPr>
          <a:xfrm>
            <a:off x="9748313" y="4874020"/>
            <a:ext cx="208654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Machine Learning</a:t>
            </a:r>
          </a:p>
        </p:txBody>
      </p:sp>
      <p:sp>
        <p:nvSpPr>
          <p:cNvPr id="81" name="TextBox 80"/>
          <p:cNvSpPr txBox="1"/>
          <p:nvPr/>
        </p:nvSpPr>
        <p:spPr>
          <a:xfrm>
            <a:off x="8214203" y="2399994"/>
            <a:ext cx="609836"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Hadoop</a:t>
            </a:r>
          </a:p>
        </p:txBody>
      </p:sp>
      <p:sp>
        <p:nvSpPr>
          <p:cNvPr id="82" name="TextBox 81"/>
          <p:cNvSpPr txBox="1"/>
          <p:nvPr/>
        </p:nvSpPr>
        <p:spPr>
          <a:xfrm>
            <a:off x="7736655" y="4702648"/>
            <a:ext cx="1564932"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Intelligent App</a:t>
            </a:r>
          </a:p>
        </p:txBody>
      </p:sp>
      <p:grpSp>
        <p:nvGrpSpPr>
          <p:cNvPr id="143" name="Group 142"/>
          <p:cNvGrpSpPr>
            <a:grpSpLocks noChangeAspect="1"/>
          </p:cNvGrpSpPr>
          <p:nvPr/>
        </p:nvGrpSpPr>
        <p:grpSpPr>
          <a:xfrm>
            <a:off x="10981568" y="3087948"/>
            <a:ext cx="642733" cy="787199"/>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Freeform 145"/>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48" name="Group 147"/>
          <p:cNvGrpSpPr>
            <a:grpSpLocks noChangeAspect="1"/>
          </p:cNvGrpSpPr>
          <p:nvPr/>
        </p:nvGrpSpPr>
        <p:grpSpPr>
          <a:xfrm>
            <a:off x="8214203" y="2955231"/>
            <a:ext cx="642733" cy="787199"/>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6" name="Group 65"/>
          <p:cNvGrpSpPr/>
          <p:nvPr/>
        </p:nvGrpSpPr>
        <p:grpSpPr>
          <a:xfrm>
            <a:off x="-9657" y="1649551"/>
            <a:ext cx="1801197" cy="3858349"/>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55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9407" y="1649550"/>
            <a:ext cx="7748242" cy="429263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32563">
                <a:spcBef>
                  <a:spcPct val="0"/>
                </a:spcBef>
                <a:spcAft>
                  <a:spcPts val="600"/>
                </a:spcAft>
              </a:pPr>
              <a:r>
                <a:rPr lang="en-US"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79" name="Rectangle 178"/>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1" name="Rectangle 180"/>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3" name="Rectangle 242"/>
            <p:cNvSpPr/>
            <p:nvPr/>
          </p:nvSpPr>
          <p:spPr>
            <a:xfrm>
              <a:off x="6703519" y="2295083"/>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65371" y="5600359"/>
            <a:ext cx="1529573" cy="5486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837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E</a:t>
            </a:r>
            <a:r>
              <a:rPr lang="en-US" dirty="0"/>
              <a:t>asily build, deploy, and share predictive analytics solutions</a:t>
            </a:r>
            <a:endParaRPr lang="en-US" kern="0" spc="0" dirty="0">
              <a:ln>
                <a:noFill/>
              </a:ln>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sp>
        <p:nvSpPr>
          <p:cNvPr id="39" name="TextBox 38"/>
          <p:cNvSpPr txBox="1"/>
          <p:nvPr/>
        </p:nvSpPr>
        <p:spPr>
          <a:xfrm>
            <a:off x="2377799" y="5275443"/>
            <a:ext cx="10029747" cy="1114151"/>
          </a:xfrm>
          <a:prstGeom prst="rect">
            <a:avLst/>
          </a:prstGeom>
          <a:noFill/>
        </p:spPr>
        <p:txBody>
          <a:bodyPr wrap="square" lIns="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i="0" u="none" strike="noStrike" kern="0" cap="none" spc="0" normalizeH="0" baseline="0" noProof="0" dirty="0">
                <a:ln>
                  <a:noFill/>
                </a:ln>
                <a:solidFill>
                  <a:schemeClr val="bg1"/>
                </a:solidFill>
                <a:effectLst/>
                <a:uLnTx/>
                <a:uFillTx/>
              </a:rPr>
              <a:t>Simple, scalable, cutting edge</a:t>
            </a:r>
            <a:r>
              <a:rPr lang="en-US" sz="1200" kern="0" dirty="0">
                <a:solidFill>
                  <a:schemeClr val="bg1"/>
                </a:solidFill>
              </a:rPr>
              <a:t>. </a:t>
            </a:r>
            <a:r>
              <a:rPr kumimoji="0" lang="en-US" sz="1200" b="0" i="0" u="none" strike="noStrike" kern="0" cap="none" spc="0" normalizeH="0" baseline="0" noProof="0" dirty="0">
                <a:ln>
                  <a:noFill/>
                </a:ln>
                <a:solidFill>
                  <a:schemeClr val="bg1"/>
                </a:solidFill>
                <a:effectLst/>
                <a:uLnTx/>
                <a:uFillTx/>
              </a:rPr>
              <a:t>A fully managed cloud service that enables you to easily build, deploy, and share predictive analytics solutions.</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Deploy in minutes. Azure Machine Learning means business. You can deploy your model into production as a web service that can be called from any device, anywhere and that can use any data source. </a:t>
            </a:r>
          </a:p>
          <a:p>
            <a:pPr marL="177800" lvl="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Publish, share, monetize. Share your solution with the world in the Gallery or on the Azure Marketplace.</a:t>
            </a:r>
            <a:endParaRPr kumimoji="0" lang="en-US" sz="1200"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9649" y="1649551"/>
            <a:ext cx="1987557" cy="3858349"/>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47" name="Rectangle 4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46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976952" y="2360210"/>
            <a:ext cx="2125903" cy="2917228"/>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lvl="0" algn="ctr"/>
              <a:r>
                <a:rPr lang="en-US" sz="320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grpSp>
        <p:nvGrpSpPr>
          <p:cNvPr id="37" name="Group 36"/>
          <p:cNvGrpSpPr/>
          <p:nvPr/>
        </p:nvGrpSpPr>
        <p:grpSpPr>
          <a:xfrm>
            <a:off x="4612197" y="2537935"/>
            <a:ext cx="3209924" cy="2739503"/>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lvl="0" algn="ctr"/>
              <a:r>
                <a:rPr lang="en-US" sz="320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4" name="Group 63"/>
          <p:cNvGrpSpPr/>
          <p:nvPr/>
        </p:nvGrpSpPr>
        <p:grpSpPr>
          <a:xfrm>
            <a:off x="1089145" y="2432911"/>
            <a:ext cx="1963327" cy="2844527"/>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5319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Big data analytics made easy</a:t>
            </a:r>
          </a:p>
        </p:txBody>
      </p:sp>
      <p:grpSp>
        <p:nvGrpSpPr>
          <p:cNvPr id="4" name="Group 3"/>
          <p:cNvGrpSpPr/>
          <p:nvPr/>
        </p:nvGrpSpPr>
        <p:grpSpPr>
          <a:xfrm>
            <a:off x="2194921" y="5273858"/>
            <a:ext cx="10967222" cy="1191095"/>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Analyze</a:t>
              </a:r>
              <a:r>
                <a:rPr kumimoji="0" lang="en-US" sz="1200" b="0" i="0" u="none" strike="noStrike" kern="0" cap="none" spc="0" normalizeH="0" baseline="0" noProof="0" dirty="0">
                  <a:ln>
                    <a:noFill/>
                  </a:ln>
                  <a:solidFill>
                    <a:schemeClr val="bg1"/>
                  </a:solidFill>
                  <a:effectLst/>
                  <a:uLnTx/>
                  <a:uFillTx/>
                </a:rPr>
                <a:t> data of any kind and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faster, debug and optimize smarter</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Interactively explore patterns in your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learning curve—use U-SQL, Spark, Hive, </a:t>
              </a:r>
              <a:r>
                <a:rPr kumimoji="0" lang="en-US" sz="1200" b="0" i="0" u="none" strike="noStrike" kern="0" cap="none" spc="0" normalizeH="0" baseline="0" noProof="0" dirty="0" err="1">
                  <a:ln>
                    <a:noFill/>
                  </a:ln>
                  <a:solidFill>
                    <a:schemeClr val="bg1"/>
                  </a:solidFill>
                  <a:effectLst/>
                  <a:uLnTx/>
                  <a:uFillTx/>
                </a:rPr>
                <a:t>HBase</a:t>
              </a:r>
              <a:r>
                <a:rPr kumimoji="0" lang="en-US" sz="1200" b="0" i="0" u="none" strike="noStrike" kern="0" cap="none" spc="0" normalizeH="0" baseline="0" noProof="0" dirty="0">
                  <a:ln>
                    <a:noFill/>
                  </a:ln>
                  <a:solidFill>
                    <a:schemeClr val="bg1"/>
                  </a:solidFill>
                  <a:effectLst/>
                  <a:uLnTx/>
                  <a:uFillTx/>
                </a:rPr>
                <a:t> and Storm</a:t>
              </a:r>
            </a:p>
          </p:txBody>
        </p:sp>
        <p:sp>
          <p:nvSpPr>
            <p:cNvPr id="13" name="TextBox 12"/>
            <p:cNvSpPr txBox="1"/>
            <p:nvPr/>
          </p:nvSpPr>
          <p:spPr>
            <a:xfrm>
              <a:off x="7234340" y="5407808"/>
              <a:ext cx="592780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Managed and supported with an enterprise-grade SLA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Dynamically scales to match your business priorities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Enterprise-grade security with Azure Active Directory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Built on YARN, designed for the cloud</a:t>
              </a:r>
            </a:p>
          </p:txBody>
        </p:sp>
      </p:grpSp>
      <p:grpSp>
        <p:nvGrpSpPr>
          <p:cNvPr id="37" name="Group 36"/>
          <p:cNvGrpSpPr/>
          <p:nvPr/>
        </p:nvGrpSpPr>
        <p:grpSpPr>
          <a:xfrm>
            <a:off x="2716565" y="1441893"/>
            <a:ext cx="9221608" cy="1957618"/>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 name="TextBox 40"/>
          <p:cNvSpPr txBox="1"/>
          <p:nvPr/>
        </p:nvSpPr>
        <p:spPr>
          <a:xfrm>
            <a:off x="2323915"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279881"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191813"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235847"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10147779"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94" name="Group 93"/>
          <p:cNvGrpSpPr/>
          <p:nvPr/>
        </p:nvGrpSpPr>
        <p:grpSpPr>
          <a:xfrm>
            <a:off x="-9649" y="1649551"/>
            <a:ext cx="1987557" cy="3858349"/>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0" name="Rectangle 99"/>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6" name="Group 5"/>
          <p:cNvGrpSpPr>
            <a:grpSpLocks noChangeAspect="1"/>
          </p:cNvGrpSpPr>
          <p:nvPr/>
        </p:nvGrpSpPr>
        <p:grpSpPr>
          <a:xfrm>
            <a:off x="6969786" y="3606841"/>
            <a:ext cx="640080" cy="640080"/>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2" name="Group 201"/>
          <p:cNvGrpSpPr>
            <a:grpSpLocks noChangeAspect="1"/>
          </p:cNvGrpSpPr>
          <p:nvPr/>
        </p:nvGrpSpPr>
        <p:grpSpPr>
          <a:xfrm>
            <a:off x="3529014" y="3675810"/>
            <a:ext cx="542827" cy="664837"/>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spTree>
    <p:extLst>
      <p:ext uri="{BB962C8B-B14F-4D97-AF65-F5344CB8AC3E}">
        <p14:creationId xmlns:p14="http://schemas.microsoft.com/office/powerpoint/2010/main" val="37680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Comprehensive set of managed Apache big data projects</a:t>
            </a:r>
          </a:p>
        </p:txBody>
      </p:sp>
      <p:grpSp>
        <p:nvGrpSpPr>
          <p:cNvPr id="3" name="Group 2"/>
          <p:cNvGrpSpPr/>
          <p:nvPr/>
        </p:nvGrpSpPr>
        <p:grpSpPr>
          <a:xfrm>
            <a:off x="2196979" y="5275443"/>
            <a:ext cx="10615140" cy="1196899"/>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Scale to petabytes on demand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Process unstructured and semi-structured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in Java, .NET, and more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Deploy in Windows or Linux</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Spin up an Apache Hadoop cluster in minutes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your Hadoop data in Excel</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Easily integrate on-premises Hadoop clusters</a:t>
              </a:r>
            </a:p>
          </p:txBody>
        </p:sp>
      </p:grpSp>
      <p:sp>
        <p:nvSpPr>
          <p:cNvPr id="14" name="Rectangle 13"/>
          <p:cNvSpPr/>
          <p:nvPr/>
        </p:nvSpPr>
        <p:spPr bwMode="auto">
          <a:xfrm>
            <a:off x="2013640" y="3965631"/>
            <a:ext cx="10131552" cy="74951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Core Engine</a:t>
            </a:r>
          </a:p>
        </p:txBody>
      </p:sp>
      <p:sp>
        <p:nvSpPr>
          <p:cNvPr id="15" name="Freeform 14"/>
          <p:cNvSpPr/>
          <p:nvPr/>
        </p:nvSpPr>
        <p:spPr bwMode="auto">
          <a:xfrm>
            <a:off x="2013640" y="2038571"/>
            <a:ext cx="1589068" cy="178573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defRPr/>
            </a:pPr>
            <a:r>
              <a:rPr lang="en-US" sz="2000" kern="0" dirty="0">
                <a:solidFill>
                  <a:schemeClr val="accent1"/>
                </a:solidFill>
                <a:latin typeface="Segoe UI Semibold" panose="020B0702040204020203" pitchFamily="34" charset="0"/>
                <a:cs typeface="Segoe UI Semibold" panose="020B0702040204020203" pitchFamily="34" charset="0"/>
              </a:rPr>
              <a:t>Batch</a:t>
            </a:r>
          </a:p>
          <a:p>
            <a:pPr algn="ctr" defTabSz="932472" fontAlgn="base">
              <a:spcBef>
                <a:spcPts val="600"/>
              </a:spcBef>
              <a:spcAft>
                <a:spcPct val="0"/>
              </a:spcAft>
              <a:defRPr/>
            </a:pPr>
            <a:r>
              <a:rPr lang="en-US" sz="1600" kern="0" dirty="0">
                <a:solidFill>
                  <a:schemeClr val="accent1"/>
                </a:solidFill>
              </a:rPr>
              <a:t>Map Reduce</a:t>
            </a:r>
          </a:p>
        </p:txBody>
      </p:sp>
      <p:sp>
        <p:nvSpPr>
          <p:cNvPr id="16" name="Freeform 15"/>
          <p:cNvSpPr/>
          <p:nvPr/>
        </p:nvSpPr>
        <p:spPr bwMode="auto">
          <a:xfrm>
            <a:off x="372213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Script</a:t>
            </a:r>
          </a:p>
          <a:p>
            <a:pPr algn="ctr" defTabSz="932472" fontAlgn="base">
              <a:spcBef>
                <a:spcPts val="600"/>
              </a:spcBef>
              <a:spcAft>
                <a:spcPct val="0"/>
              </a:spcAft>
            </a:pPr>
            <a:r>
              <a:rPr lang="en-US" sz="1600" kern="0" dirty="0">
                <a:solidFill>
                  <a:schemeClr val="accent1"/>
                </a:solidFill>
              </a:rPr>
              <a:t>Pig</a:t>
            </a:r>
          </a:p>
        </p:txBody>
      </p:sp>
      <p:sp>
        <p:nvSpPr>
          <p:cNvPr id="17" name="Freeform 16"/>
          <p:cNvSpPr/>
          <p:nvPr/>
        </p:nvSpPr>
        <p:spPr bwMode="auto">
          <a:xfrm>
            <a:off x="543063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SQL</a:t>
            </a:r>
          </a:p>
          <a:p>
            <a:pPr algn="ctr" defTabSz="932472" fontAlgn="base">
              <a:spcBef>
                <a:spcPts val="600"/>
              </a:spcBef>
              <a:spcAft>
                <a:spcPct val="0"/>
              </a:spcAft>
            </a:pPr>
            <a:r>
              <a:rPr lang="en-US" sz="1600" kern="0" dirty="0">
                <a:solidFill>
                  <a:schemeClr val="accent1"/>
                </a:solidFill>
              </a:rPr>
              <a:t>Hive</a:t>
            </a:r>
          </a:p>
        </p:txBody>
      </p:sp>
      <p:sp>
        <p:nvSpPr>
          <p:cNvPr id="19" name="Freeform 18"/>
          <p:cNvSpPr/>
          <p:nvPr/>
        </p:nvSpPr>
        <p:spPr bwMode="auto">
          <a:xfrm>
            <a:off x="7139132"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NoSQL</a:t>
            </a:r>
          </a:p>
          <a:p>
            <a:pPr algn="ctr" defTabSz="932472" fontAlgn="base">
              <a:spcBef>
                <a:spcPts val="600"/>
              </a:spcBef>
              <a:spcAft>
                <a:spcPct val="0"/>
              </a:spcAft>
            </a:pPr>
            <a:r>
              <a:rPr lang="en-US" sz="1600" kern="0" dirty="0" err="1">
                <a:solidFill>
                  <a:schemeClr val="accent1"/>
                </a:solidFill>
              </a:rPr>
              <a:t>HBase</a:t>
            </a:r>
            <a:endParaRPr lang="en-US" sz="1600" kern="0" dirty="0">
              <a:solidFill>
                <a:schemeClr val="accent1"/>
              </a:solidFill>
            </a:endParaRPr>
          </a:p>
        </p:txBody>
      </p:sp>
      <p:sp>
        <p:nvSpPr>
          <p:cNvPr id="22" name="Freeform 21"/>
          <p:cNvSpPr/>
          <p:nvPr/>
        </p:nvSpPr>
        <p:spPr bwMode="auto">
          <a:xfrm>
            <a:off x="8847629"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Streaming</a:t>
            </a:r>
          </a:p>
          <a:p>
            <a:pPr algn="ctr" defTabSz="932472" fontAlgn="base">
              <a:spcBef>
                <a:spcPts val="600"/>
              </a:spcBef>
              <a:spcAft>
                <a:spcPct val="0"/>
              </a:spcAft>
            </a:pPr>
            <a:r>
              <a:rPr lang="en-US" sz="1600" kern="0" dirty="0">
                <a:solidFill>
                  <a:schemeClr val="accent1"/>
                </a:solidFill>
              </a:rPr>
              <a:t>Storm</a:t>
            </a:r>
          </a:p>
        </p:txBody>
      </p:sp>
      <p:sp>
        <p:nvSpPr>
          <p:cNvPr id="23" name="Freeform 22"/>
          <p:cNvSpPr/>
          <p:nvPr/>
        </p:nvSpPr>
        <p:spPr bwMode="auto">
          <a:xfrm>
            <a:off x="1055612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In-Memory</a:t>
            </a:r>
          </a:p>
          <a:p>
            <a:pPr algn="ctr" defTabSz="932472" fontAlgn="base">
              <a:spcBef>
                <a:spcPts val="600"/>
              </a:spcBef>
              <a:spcAft>
                <a:spcPct val="0"/>
              </a:spcAft>
            </a:pPr>
            <a:r>
              <a:rPr lang="en-US" sz="1600" kern="0" dirty="0">
                <a:solidFill>
                  <a:schemeClr val="accent1"/>
                </a:solidFill>
              </a:rPr>
              <a:t>Spark</a:t>
            </a:r>
          </a:p>
        </p:txBody>
      </p:sp>
      <p:grpSp>
        <p:nvGrpSpPr>
          <p:cNvPr id="46" name="Group 45"/>
          <p:cNvGrpSpPr/>
          <p:nvPr/>
        </p:nvGrpSpPr>
        <p:grpSpPr>
          <a:xfrm>
            <a:off x="-9649" y="1649551"/>
            <a:ext cx="1987557" cy="3858349"/>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52" name="Rectangle 51"/>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266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01" name="Group 100"/>
          <p:cNvGrpSpPr/>
          <p:nvPr/>
        </p:nvGrpSpPr>
        <p:grpSpPr>
          <a:xfrm>
            <a:off x="-9649" y="1649551"/>
            <a:ext cx="1987557" cy="3858349"/>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7" name="Rectangle 10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Real-time stream processing in the cloud</a:t>
            </a:r>
          </a:p>
        </p:txBody>
      </p:sp>
      <p:grpSp>
        <p:nvGrpSpPr>
          <p:cNvPr id="3" name="Group 2"/>
          <p:cNvGrpSpPr/>
          <p:nvPr/>
        </p:nvGrpSpPr>
        <p:grpSpPr>
          <a:xfrm>
            <a:off x="2194920" y="5280894"/>
            <a:ext cx="9551240" cy="1114151"/>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Perform real-time analytics for your </a:t>
              </a:r>
              <a:r>
                <a:rPr kumimoji="0" lang="en-US" sz="1200" b="0" u="none" strike="noStrike" kern="0" cap="none" spc="0" normalizeH="0" baseline="0" noProof="0" dirty="0">
                  <a:ln>
                    <a:noFill/>
                  </a:ln>
                  <a:solidFill>
                    <a:schemeClr val="bg1"/>
                  </a:solidFill>
                  <a:effectLst/>
                  <a:uLnTx/>
                  <a:uFillTx/>
                </a:rPr>
                <a:t>Internet of Things </a:t>
              </a:r>
              <a:r>
                <a:rPr kumimoji="0" lang="en-US" sz="1200" b="0" i="0" u="none" strike="noStrike" kern="0" cap="none" spc="0" normalizeH="0" baseline="0" noProof="0" dirty="0">
                  <a:ln>
                    <a:noFill/>
                  </a:ln>
                  <a:solidFill>
                    <a:schemeClr val="bg1"/>
                  </a:solidFill>
                  <a:effectLst/>
                  <a:uLnTx/>
                  <a:uFillTx/>
                </a:rPr>
                <a:t>solutions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Stream millions of events per second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real-time dashboards and alerts over data from devices and applications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Correlate across multiple streams of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familiar SQL-based language for rapid development</a:t>
              </a:r>
            </a:p>
          </p:txBody>
        </p:sp>
      </p:grpSp>
      <p:sp>
        <p:nvSpPr>
          <p:cNvPr id="57" name="Freeform 56"/>
          <p:cNvSpPr>
            <a:spLocks/>
          </p:cNvSpPr>
          <p:nvPr/>
        </p:nvSpPr>
        <p:spPr bwMode="auto">
          <a:xfrm>
            <a:off x="10316808" y="3562477"/>
            <a:ext cx="400143" cy="394575"/>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9" name="Rectangle 58"/>
          <p:cNvSpPr/>
          <p:nvPr/>
        </p:nvSpPr>
        <p:spPr bwMode="auto">
          <a:xfrm>
            <a:off x="2566913" y="2415195"/>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0" name="Rectangle 59"/>
          <p:cNvSpPr/>
          <p:nvPr/>
        </p:nvSpPr>
        <p:spPr bwMode="auto">
          <a:xfrm>
            <a:off x="2561584" y="4326090"/>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1" name="Rectangle 60"/>
          <p:cNvSpPr/>
          <p:nvPr/>
        </p:nvSpPr>
        <p:spPr bwMode="auto">
          <a:xfrm>
            <a:off x="5725336" y="3347396"/>
            <a:ext cx="1307290" cy="5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Stream Analytics</a:t>
            </a:r>
          </a:p>
        </p:txBody>
      </p:sp>
      <p:sp>
        <p:nvSpPr>
          <p:cNvPr id="62" name="Rectangle 61"/>
          <p:cNvSpPr/>
          <p:nvPr/>
        </p:nvSpPr>
        <p:spPr bwMode="auto">
          <a:xfrm>
            <a:off x="8873260" y="1791850"/>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SQL Database</a:t>
            </a:r>
          </a:p>
        </p:txBody>
      </p:sp>
      <p:sp>
        <p:nvSpPr>
          <p:cNvPr id="63" name="Rectangle 62"/>
          <p:cNvSpPr/>
          <p:nvPr/>
        </p:nvSpPr>
        <p:spPr bwMode="auto">
          <a:xfrm>
            <a:off x="8873260" y="2968691"/>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4" name="Rectangle 63"/>
          <p:cNvSpPr/>
          <p:nvPr/>
        </p:nvSpPr>
        <p:spPr bwMode="auto">
          <a:xfrm>
            <a:off x="8873260" y="4211723"/>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Power BI</a:t>
            </a:r>
          </a:p>
        </p:txBody>
      </p:sp>
      <p:sp>
        <p:nvSpPr>
          <p:cNvPr id="65" name="Rectangle 64"/>
          <p:cNvSpPr/>
          <p:nvPr/>
        </p:nvSpPr>
        <p:spPr bwMode="auto">
          <a:xfrm>
            <a:off x="8873260" y="2349847"/>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6" name="Rectangle 65"/>
          <p:cNvSpPr/>
          <p:nvPr/>
        </p:nvSpPr>
        <p:spPr bwMode="auto">
          <a:xfrm>
            <a:off x="8873260" y="3561913"/>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Table Storage</a:t>
            </a:r>
          </a:p>
        </p:txBody>
      </p:sp>
      <p:cxnSp>
        <p:nvCxnSpPr>
          <p:cNvPr id="67" name="Straight Arrow Connector 66"/>
          <p:cNvCxnSpPr/>
          <p:nvPr/>
        </p:nvCxnSpPr>
        <p:spPr>
          <a:xfrm flipV="1">
            <a:off x="3874203" y="3166049"/>
            <a:ext cx="2015827"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90580" y="3149380"/>
            <a:ext cx="1910894" cy="770"/>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6040802" y="2912423"/>
            <a:ext cx="564995" cy="434024"/>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2996441" y="1994052"/>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174" name="Group 173"/>
          <p:cNvGrpSpPr>
            <a:grpSpLocks noChangeAspect="1"/>
          </p:cNvGrpSpPr>
          <p:nvPr/>
        </p:nvGrpSpPr>
        <p:grpSpPr>
          <a:xfrm>
            <a:off x="10274186" y="4175874"/>
            <a:ext cx="511956" cy="327217"/>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80" name="Freeform 179"/>
          <p:cNvSpPr>
            <a:spLocks noChangeAspect="1"/>
          </p:cNvSpPr>
          <p:nvPr/>
        </p:nvSpPr>
        <p:spPr bwMode="auto">
          <a:xfrm>
            <a:off x="10314509" y="2963204"/>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17870" y="1732013"/>
            <a:ext cx="510313" cy="510313"/>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7820" y="2321493"/>
            <a:ext cx="508322" cy="508322"/>
          </a:xfrm>
          <a:prstGeom prst="rect">
            <a:avLst/>
          </a:prstGeom>
        </p:spPr>
      </p:pic>
      <p:cxnSp>
        <p:nvCxnSpPr>
          <p:cNvPr id="79" name="Straight Arrow Connector 78"/>
          <p:cNvCxnSpPr/>
          <p:nvPr/>
        </p:nvCxnSpPr>
        <p:spPr>
          <a:xfrm>
            <a:off x="8296435" y="19570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296435" y="256543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312939" y="378211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312939" y="317377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329446" y="4390457"/>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96435" y="1966110"/>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734839" y="3173777"/>
            <a:ext cx="1427637"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4878" y="3850875"/>
            <a:ext cx="508322" cy="508322"/>
          </a:xfrm>
          <a:prstGeom prst="rect">
            <a:avLst/>
          </a:prstGeom>
        </p:spPr>
      </p:pic>
    </p:spTree>
    <p:extLst>
      <p:ext uri="{BB962C8B-B14F-4D97-AF65-F5344CB8AC3E}">
        <p14:creationId xmlns:p14="http://schemas.microsoft.com/office/powerpoint/2010/main" val="36880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446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9407" y="1649550"/>
            <a:ext cx="9673363" cy="4292632"/>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240" name="Rectangle 23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2" name="Rectangle 241"/>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19" name="Rectangle 218"/>
            <p:cNvSpPr/>
            <p:nvPr/>
          </p:nvSpPr>
          <p:spPr>
            <a:xfrm>
              <a:off x="6671711" y="2451748"/>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9623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Build applications that understand people</a:t>
            </a:r>
          </a:p>
        </p:txBody>
      </p:sp>
      <p:grpSp>
        <p:nvGrpSpPr>
          <p:cNvPr id="10" name="SM Face APIs"/>
          <p:cNvGrpSpPr/>
          <p:nvPr/>
        </p:nvGrpSpPr>
        <p:grpSpPr>
          <a:xfrm>
            <a:off x="4033339" y="1659983"/>
            <a:ext cx="1996472" cy="578270"/>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57700" y="1661984"/>
            <a:ext cx="1994663" cy="576269"/>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198777"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Knowledge</a:t>
            </a:r>
          </a:p>
        </p:txBody>
      </p:sp>
      <p:grpSp>
        <p:nvGrpSpPr>
          <p:cNvPr id="19" name="SM Speech APIs"/>
          <p:cNvGrpSpPr/>
          <p:nvPr/>
        </p:nvGrpSpPr>
        <p:grpSpPr>
          <a:xfrm>
            <a:off x="6110787" y="1659983"/>
            <a:ext cx="1994664" cy="578270"/>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245681"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330494" y="1773182"/>
            <a:ext cx="506398" cy="336378"/>
          </a:xfrm>
          <a:prstGeom prst="rect">
            <a:avLst/>
          </a:prstGeom>
          <a:noFill/>
        </p:spPr>
      </p:pic>
      <p:grpSp>
        <p:nvGrpSpPr>
          <p:cNvPr id="3" name="Group 2"/>
          <p:cNvGrpSpPr/>
          <p:nvPr/>
        </p:nvGrpSpPr>
        <p:grpSpPr>
          <a:xfrm>
            <a:off x="1583539" y="5334540"/>
            <a:ext cx="10515485" cy="1280351"/>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Faces, images, emotion recognition and video intelligence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Spoken language processing, speaker recognition, custom speech recognition</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Complex tasks processing, knowledge exploration, intelligent recommendations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Bing engine capabilities for Web, Autosuggest, Image, Video and News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endParaRPr kumimoji="0" lang="en-US" sz="1200" b="0" i="0" u="none" strike="noStrike" kern="0" cap="none" spc="0" normalizeH="0" baseline="0" noProof="0" dirty="0">
                <a:ln>
                  <a:noFill/>
                </a:ln>
                <a:solidFill>
                  <a:schemeClr val="bg1"/>
                </a:solidFill>
                <a:effectLst/>
                <a:uLnTx/>
                <a:uFillTx/>
              </a:endParaRPr>
            </a:p>
          </p:txBody>
        </p:sp>
      </p:grpSp>
      <p:sp>
        <p:nvSpPr>
          <p:cNvPr id="194" name="Freeform 193"/>
          <p:cNvSpPr/>
          <p:nvPr/>
        </p:nvSpPr>
        <p:spPr bwMode="auto">
          <a:xfrm flipH="1">
            <a:off x="8434252" y="1810439"/>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171" name="Group 170"/>
          <p:cNvGrpSpPr/>
          <p:nvPr/>
        </p:nvGrpSpPr>
        <p:grpSpPr>
          <a:xfrm>
            <a:off x="1492961" y="2364104"/>
            <a:ext cx="200749" cy="211051"/>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6506" y="3465756"/>
            <a:ext cx="322045" cy="322045"/>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9" name="Rectangle 19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710367"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1" name="Group 200"/>
          <p:cNvGrpSpPr/>
          <p:nvPr/>
        </p:nvGrpSpPr>
        <p:grpSpPr>
          <a:xfrm>
            <a:off x="249560" y="2430107"/>
            <a:ext cx="435940" cy="279533"/>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2" name="Freeform 201"/>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89" name="Rectangle 88"/>
          <p:cNvSpPr/>
          <p:nvPr/>
        </p:nvSpPr>
        <p:spPr bwMode="auto">
          <a:xfrm>
            <a:off x="6110787" y="4685969"/>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Language Understanding Intelligent Service</a:t>
            </a:r>
            <a:endParaRPr lang="en-US" sz="1200" kern="0" dirty="0">
              <a:gradFill>
                <a:gsLst>
                  <a:gs pos="0">
                    <a:srgbClr val="404040"/>
                  </a:gs>
                  <a:gs pos="100000">
                    <a:srgbClr val="404040"/>
                  </a:gs>
                </a:gsLst>
                <a:lin ang="5400000" scaled="0"/>
              </a:gradFill>
            </a:endParaRPr>
          </a:p>
        </p:txBody>
      </p:sp>
      <p:sp>
        <p:nvSpPr>
          <p:cNvPr id="90" name="Rectangle 89"/>
          <p:cNvSpPr/>
          <p:nvPr/>
        </p:nvSpPr>
        <p:spPr bwMode="auto">
          <a:xfrm>
            <a:off x="10258850" y="4685969"/>
            <a:ext cx="194265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Auto Suggest API</a:t>
            </a:r>
            <a:endParaRPr lang="en-US" sz="1200" kern="0" dirty="0">
              <a:gradFill>
                <a:gsLst>
                  <a:gs pos="0">
                    <a:srgbClr val="404040"/>
                  </a:gs>
                  <a:gs pos="100000">
                    <a:srgbClr val="404040"/>
                  </a:gs>
                </a:gsLst>
                <a:lin ang="5400000" scaled="0"/>
              </a:gradFill>
            </a:endParaRPr>
          </a:p>
        </p:txBody>
      </p:sp>
      <p:sp>
        <p:nvSpPr>
          <p:cNvPr id="91" name="Rectangle 90"/>
          <p:cNvSpPr/>
          <p:nvPr/>
        </p:nvSpPr>
        <p:spPr bwMode="auto">
          <a:xfrm>
            <a:off x="4029646"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4029646"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Speech</a:t>
            </a:r>
            <a:endParaRPr lang="en-US" sz="1200" kern="0" dirty="0">
              <a:gradFill>
                <a:gsLst>
                  <a:gs pos="0">
                    <a:srgbClr val="404040"/>
                  </a:gs>
                  <a:gs pos="100000">
                    <a:srgbClr val="404040"/>
                  </a:gs>
                </a:gsLst>
                <a:lin ang="5400000" scaled="0"/>
              </a:gradFill>
            </a:endParaRPr>
          </a:p>
        </p:txBody>
      </p:sp>
      <p:sp>
        <p:nvSpPr>
          <p:cNvPr id="93" name="Rectangle 92"/>
          <p:cNvSpPr/>
          <p:nvPr/>
        </p:nvSpPr>
        <p:spPr bwMode="auto">
          <a:xfrm>
            <a:off x="4029646"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CRIS</a:t>
            </a:r>
            <a:endParaRPr lang="en-US" sz="1200" kern="0" dirty="0">
              <a:gradFill>
                <a:gsLst>
                  <a:gs pos="0">
                    <a:srgbClr val="404040"/>
                  </a:gs>
                  <a:gs pos="100000">
                    <a:srgbClr val="404040"/>
                  </a:gs>
                </a:gsLst>
                <a:lin ang="5400000" scaled="0"/>
              </a:gradFill>
            </a:endParaRPr>
          </a:p>
        </p:txBody>
      </p:sp>
      <p:sp>
        <p:nvSpPr>
          <p:cNvPr id="94" name="Rectangle 93"/>
          <p:cNvSpPr/>
          <p:nvPr/>
        </p:nvSpPr>
        <p:spPr bwMode="auto">
          <a:xfrm>
            <a:off x="611078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Text Analytics</a:t>
            </a:r>
            <a:endParaRPr lang="en-US" sz="1200" kern="0" dirty="0">
              <a:gradFill>
                <a:gsLst>
                  <a:gs pos="0">
                    <a:srgbClr val="404040"/>
                  </a:gs>
                  <a:gs pos="100000">
                    <a:srgbClr val="404040"/>
                  </a:gs>
                </a:gsLst>
                <a:lin ang="5400000" scaled="0"/>
              </a:gradFill>
            </a:endParaRPr>
          </a:p>
        </p:txBody>
      </p:sp>
      <p:sp>
        <p:nvSpPr>
          <p:cNvPr id="95" name="Rectangle 94"/>
          <p:cNvSpPr/>
          <p:nvPr/>
        </p:nvSpPr>
        <p:spPr bwMode="auto">
          <a:xfrm>
            <a:off x="611078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Speller</a:t>
            </a:r>
          </a:p>
        </p:txBody>
      </p:sp>
      <p:sp>
        <p:nvSpPr>
          <p:cNvPr id="96" name="Rectangle 95"/>
          <p:cNvSpPr/>
          <p:nvPr/>
        </p:nvSpPr>
        <p:spPr bwMode="auto">
          <a:xfrm>
            <a:off x="611078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611078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198558"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Academic Knowledge</a:t>
            </a:r>
            <a:endParaRPr lang="en-US" sz="1200" kern="0" dirty="0">
              <a:gradFill>
                <a:gsLst>
                  <a:gs pos="0">
                    <a:srgbClr val="404040"/>
                  </a:gs>
                  <a:gs pos="100000">
                    <a:srgbClr val="404040"/>
                  </a:gs>
                </a:gsLst>
                <a:lin ang="5400000" scaled="0"/>
              </a:gradFill>
            </a:endParaRPr>
          </a:p>
        </p:txBody>
      </p:sp>
      <p:sp>
        <p:nvSpPr>
          <p:cNvPr id="99" name="Rectangle 98"/>
          <p:cNvSpPr/>
          <p:nvPr/>
        </p:nvSpPr>
        <p:spPr bwMode="auto">
          <a:xfrm>
            <a:off x="8198558"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198558"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198558"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Recommendations</a:t>
            </a:r>
            <a:endParaRPr lang="en-US" sz="1200" kern="0" dirty="0">
              <a:gradFill>
                <a:gsLst>
                  <a:gs pos="0">
                    <a:srgbClr val="404040"/>
                  </a:gs>
                  <a:gs pos="100000">
                    <a:srgbClr val="404040"/>
                  </a:gs>
                </a:gsLst>
                <a:lin ang="5400000" scaled="0"/>
              </a:gradFill>
            </a:endParaRPr>
          </a:p>
        </p:txBody>
      </p:sp>
      <p:sp>
        <p:nvSpPr>
          <p:cNvPr id="102" name="Rectangle 101"/>
          <p:cNvSpPr/>
          <p:nvPr/>
        </p:nvSpPr>
        <p:spPr bwMode="auto">
          <a:xfrm>
            <a:off x="10247277"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Search API</a:t>
            </a:r>
            <a:endParaRPr lang="en-US" sz="1200" kern="0" dirty="0">
              <a:gradFill>
                <a:gsLst>
                  <a:gs pos="0">
                    <a:srgbClr val="404040"/>
                  </a:gs>
                  <a:gs pos="100000">
                    <a:srgbClr val="404040"/>
                  </a:gs>
                </a:gsLst>
                <a:lin ang="5400000" scaled="0"/>
              </a:gradFill>
            </a:endParaRPr>
          </a:p>
        </p:txBody>
      </p:sp>
      <p:sp>
        <p:nvSpPr>
          <p:cNvPr id="103" name="Rectangle 102"/>
          <p:cNvSpPr/>
          <p:nvPr/>
        </p:nvSpPr>
        <p:spPr bwMode="auto">
          <a:xfrm>
            <a:off x="10247277"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247277"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Video Search API</a:t>
            </a:r>
            <a:endParaRPr lang="en-US" sz="1200" kern="0" dirty="0">
              <a:gradFill>
                <a:gsLst>
                  <a:gs pos="0">
                    <a:srgbClr val="404040"/>
                  </a:gs>
                  <a:gs pos="100000">
                    <a:srgbClr val="404040"/>
                  </a:gs>
                </a:gsLst>
                <a:lin ang="5400000" scaled="0"/>
              </a:gradFill>
            </a:endParaRPr>
          </a:p>
        </p:txBody>
      </p:sp>
      <p:sp>
        <p:nvSpPr>
          <p:cNvPr id="105" name="Rectangle 104"/>
          <p:cNvSpPr/>
          <p:nvPr/>
        </p:nvSpPr>
        <p:spPr bwMode="auto">
          <a:xfrm>
            <a:off x="10247277"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News Search API</a:t>
            </a:r>
            <a:endParaRPr lang="en-US" sz="1200" kern="0" dirty="0">
              <a:gradFill>
                <a:gsLst>
                  <a:gs pos="0">
                    <a:srgbClr val="404040"/>
                  </a:gs>
                  <a:gs pos="100000">
                    <a:srgbClr val="404040"/>
                  </a:gs>
                </a:gsLst>
                <a:lin ang="5400000" scaled="0"/>
              </a:gradFill>
            </a:endParaRPr>
          </a:p>
        </p:txBody>
      </p:sp>
      <p:sp>
        <p:nvSpPr>
          <p:cNvPr id="106" name="Rectangle 105"/>
          <p:cNvSpPr/>
          <p:nvPr/>
        </p:nvSpPr>
        <p:spPr bwMode="auto">
          <a:xfrm>
            <a:off x="195777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Computer Vision</a:t>
            </a:r>
            <a:endParaRPr lang="en-US" sz="1200" kern="0" dirty="0">
              <a:gradFill>
                <a:gsLst>
                  <a:gs pos="0">
                    <a:srgbClr val="404040"/>
                  </a:gs>
                  <a:gs pos="100000">
                    <a:srgbClr val="404040"/>
                  </a:gs>
                </a:gsLst>
                <a:lin ang="5400000" scaled="0"/>
              </a:gradFill>
            </a:endParaRPr>
          </a:p>
        </p:txBody>
      </p:sp>
      <p:sp>
        <p:nvSpPr>
          <p:cNvPr id="107" name="Rectangle 106"/>
          <p:cNvSpPr/>
          <p:nvPr/>
        </p:nvSpPr>
        <p:spPr bwMode="auto">
          <a:xfrm>
            <a:off x="195777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Face</a:t>
            </a:r>
            <a:endParaRPr lang="en-US" sz="1200" kern="0" dirty="0">
              <a:gradFill>
                <a:gsLst>
                  <a:gs pos="0">
                    <a:srgbClr val="404040"/>
                  </a:gs>
                  <a:gs pos="100000">
                    <a:srgbClr val="404040"/>
                  </a:gs>
                </a:gsLst>
                <a:lin ang="5400000" scaled="0"/>
              </a:gradFill>
            </a:endParaRPr>
          </a:p>
        </p:txBody>
      </p:sp>
      <p:sp>
        <p:nvSpPr>
          <p:cNvPr id="110" name="Rectangle 109"/>
          <p:cNvSpPr/>
          <p:nvPr/>
        </p:nvSpPr>
        <p:spPr bwMode="auto">
          <a:xfrm>
            <a:off x="195777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Emotion</a:t>
            </a:r>
          </a:p>
        </p:txBody>
      </p:sp>
      <p:sp>
        <p:nvSpPr>
          <p:cNvPr id="111" name="Rectangle 110"/>
          <p:cNvSpPr/>
          <p:nvPr/>
        </p:nvSpPr>
        <p:spPr bwMode="auto">
          <a:xfrm>
            <a:off x="195777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Video</a:t>
            </a:r>
            <a:endParaRPr lang="en-US" sz="1200"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11194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Your bots – wherever your users converse</a:t>
            </a:r>
          </a:p>
        </p:txBody>
      </p:sp>
      <p:grpSp>
        <p:nvGrpSpPr>
          <p:cNvPr id="102" name="Group 101"/>
          <p:cNvGrpSpPr/>
          <p:nvPr/>
        </p:nvGrpSpPr>
        <p:grpSpPr>
          <a:xfrm>
            <a:off x="1492961" y="2364104"/>
            <a:ext cx="200749" cy="211051"/>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6506" y="3465756"/>
            <a:ext cx="322045" cy="322045"/>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23" name="Group 122"/>
          <p:cNvGrpSpPr/>
          <p:nvPr/>
        </p:nvGrpSpPr>
        <p:grpSpPr>
          <a:xfrm>
            <a:off x="249560" y="2430107"/>
            <a:ext cx="435940" cy="279533"/>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6" name="Freeform 125"/>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7" name="Rectangle 12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710367"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9" name="Rectangle 128"/>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2616" y="1308969"/>
            <a:ext cx="8863817" cy="3928048"/>
          </a:xfrm>
          <a:prstGeom prst="rect">
            <a:avLst/>
          </a:prstGeom>
        </p:spPr>
      </p:pic>
      <p:sp>
        <p:nvSpPr>
          <p:cNvPr id="52" name="Rectangle 5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583539" y="5334540"/>
            <a:ext cx="10303916" cy="1600438"/>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Connector Service:  A service to register your bot, configure channels and publish to the Bot Directory. Connect your bot(s) seamlessly to text/</a:t>
            </a:r>
            <a:r>
              <a:rPr lang="en-US" sz="1200" kern="0" dirty="0" err="1">
                <a:solidFill>
                  <a:schemeClr val="bg1"/>
                </a:solidFill>
              </a:rPr>
              <a:t>sms</a:t>
            </a:r>
            <a:r>
              <a:rPr lang="en-US" sz="1200" kern="0" dirty="0">
                <a:solidFill>
                  <a:schemeClr val="bg1"/>
                </a:solidFill>
              </a:rPr>
              <a:t>, Office 365 mail, Skype, Slack, Twitter, and more. </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Builder SDK: An open source SDK hosted on GitHub. Everything you need to build great dialogs within your Node.js or C# bot</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Directory: A public directory of bots registered through the Bot Connector Service. Discover, try, and add bots to conversation experiences</a:t>
            </a:r>
          </a:p>
          <a:p>
            <a:pPr marL="177800" lvl="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17780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spTree>
    <p:extLst>
      <p:ext uri="{BB962C8B-B14F-4D97-AF65-F5344CB8AC3E}">
        <p14:creationId xmlns:p14="http://schemas.microsoft.com/office/powerpoint/2010/main" val="23442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things done in more helpful, proactive and natural ways </a:t>
            </a:r>
          </a:p>
        </p:txBody>
      </p:sp>
      <p:grpSp>
        <p:nvGrpSpPr>
          <p:cNvPr id="3" name="Group 2"/>
          <p:cNvGrpSpPr/>
          <p:nvPr/>
        </p:nvGrpSpPr>
        <p:grpSpPr>
          <a:xfrm>
            <a:off x="1948668" y="1478464"/>
            <a:ext cx="10254870" cy="3702449"/>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Event predictions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92961" y="2364104"/>
            <a:ext cx="200749" cy="211051"/>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6506" y="3465756"/>
            <a:ext cx="322045" cy="322045"/>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64" name="Group 163"/>
          <p:cNvGrpSpPr/>
          <p:nvPr/>
        </p:nvGrpSpPr>
        <p:grpSpPr>
          <a:xfrm>
            <a:off x="249560" y="2430107"/>
            <a:ext cx="435940" cy="279533"/>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67" name="Freeform 166"/>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68" name="Rectangle 167"/>
          <p:cNvSpPr/>
          <p:nvPr/>
        </p:nvSpPr>
        <p:spPr>
          <a:xfrm>
            <a:off x="710367"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sp>
        <p:nvSpPr>
          <p:cNvPr id="169" name="Rectangle 16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37056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dirty="0">
                <a:solidFill>
                  <a:schemeClr val="bg1"/>
                </a:solidFill>
              </a:rPr>
              <a:t>Dashboards &amp; Visualizations</a:t>
            </a:r>
          </a:p>
        </p:txBody>
      </p:sp>
      <p:grpSp>
        <p:nvGrpSpPr>
          <p:cNvPr id="5" name="Group 4"/>
          <p:cNvGrpSpPr/>
          <p:nvPr/>
        </p:nvGrpSpPr>
        <p:grpSpPr>
          <a:xfrm>
            <a:off x="8005941" y="4267723"/>
            <a:ext cx="1675820" cy="1293008"/>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4" name="Group 3"/>
          <p:cNvGrpSpPr/>
          <p:nvPr/>
        </p:nvGrpSpPr>
        <p:grpSpPr>
          <a:xfrm>
            <a:off x="823336" y="1212849"/>
            <a:ext cx="9036740" cy="4964405"/>
            <a:chOff x="823336" y="1212849"/>
            <a:chExt cx="9036740" cy="4964405"/>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367" name="Rectangle 366"/>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368" name="Rectangle 367"/>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370" name="Rectangle 36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407" name="Rectangle 406"/>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408" name="Rectangle 407"/>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409" name="Rectangle 408"/>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4" name="Rectangle 413"/>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9" name="Rectangle 418"/>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420" name="Rectangle 419"/>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421" name="Rectangle 420"/>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64" name="TextBox 463"/>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465" name="TextBox 464"/>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466" name="TextBox 465"/>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467" name="TextBox 466"/>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50969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600"/>
              </a:spcAft>
            </a:pPr>
            <a:r>
              <a:rPr lang="en-US" dirty="0">
                <a:solidFill>
                  <a:schemeClr val="bg1"/>
                </a:solidFill>
              </a:rPr>
              <a:t>Keep a pulse on your business with live, interactive dashboards</a:t>
            </a:r>
          </a:p>
        </p:txBody>
      </p:sp>
      <p:sp>
        <p:nvSpPr>
          <p:cNvPr id="58" name="Freeform 57"/>
          <p:cNvSpPr/>
          <p:nvPr/>
        </p:nvSpPr>
        <p:spPr bwMode="auto">
          <a:xfrm>
            <a:off x="2245649" y="2583708"/>
            <a:ext cx="491836" cy="547834"/>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accent1"/>
              </a:solidFill>
              <a:ea typeface="Segoe UI" pitchFamily="34" charset="0"/>
              <a:cs typeface="Segoe UI" pitchFamily="34" charset="0"/>
            </a:endParaRPr>
          </a:p>
        </p:txBody>
      </p:sp>
      <p:grpSp>
        <p:nvGrpSpPr>
          <p:cNvPr id="60" name="Group 59"/>
          <p:cNvGrpSpPr/>
          <p:nvPr/>
        </p:nvGrpSpPr>
        <p:grpSpPr>
          <a:xfrm>
            <a:off x="2055223" y="3603997"/>
            <a:ext cx="649877" cy="454435"/>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grpSp>
      <p:sp>
        <p:nvSpPr>
          <p:cNvPr id="100" name="Rectangle 99"/>
          <p:cNvSpPr/>
          <p:nvPr/>
        </p:nvSpPr>
        <p:spPr bwMode="auto">
          <a:xfrm>
            <a:off x="7051490" y="2490220"/>
            <a:ext cx="4438650" cy="203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1" name="Straight Connector 100"/>
          <p:cNvCxnSpPr/>
          <p:nvPr/>
        </p:nvCxnSpPr>
        <p:spPr>
          <a:xfrm>
            <a:off x="2828925" y="3575224"/>
            <a:ext cx="290512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85271" y="2586181"/>
            <a:ext cx="2348779" cy="73420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nvGrpSpPr>
          <p:cNvPr id="104" name="Group 103"/>
          <p:cNvGrpSpPr/>
          <p:nvPr/>
        </p:nvGrpSpPr>
        <p:grpSpPr>
          <a:xfrm>
            <a:off x="5810782" y="3176588"/>
            <a:ext cx="1155058" cy="782666"/>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488" y="2556828"/>
            <a:ext cx="4334152" cy="1920240"/>
          </a:xfrm>
          <a:prstGeom prst="rect">
            <a:avLst/>
          </a:prstGeom>
        </p:spPr>
      </p:pic>
      <p:sp>
        <p:nvSpPr>
          <p:cNvPr id="112" name="TextBox 111"/>
          <p:cNvSpPr txBox="1"/>
          <p:nvPr/>
        </p:nvSpPr>
        <p:spPr>
          <a:xfrm>
            <a:off x="3949700" y="2247900"/>
            <a:ext cx="7637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Event Hubs</a:t>
            </a:r>
          </a:p>
        </p:txBody>
      </p:sp>
      <p:sp>
        <p:nvSpPr>
          <p:cNvPr id="113" name="TextBox 112"/>
          <p:cNvSpPr txBox="1"/>
          <p:nvPr/>
        </p:nvSpPr>
        <p:spPr>
          <a:xfrm>
            <a:off x="2705100" y="1625600"/>
            <a:ext cx="1115562"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Stream Analytics</a:t>
            </a:r>
          </a:p>
        </p:txBody>
      </p:sp>
      <p:sp>
        <p:nvSpPr>
          <p:cNvPr id="114" name="TextBox 113"/>
          <p:cNvSpPr txBox="1"/>
          <p:nvPr/>
        </p:nvSpPr>
        <p:spPr>
          <a:xfrm>
            <a:off x="1981200" y="3181350"/>
            <a:ext cx="12035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Machine Learning</a:t>
            </a:r>
          </a:p>
        </p:txBody>
      </p:sp>
      <p:sp>
        <p:nvSpPr>
          <p:cNvPr id="115" name="TextBox 114"/>
          <p:cNvSpPr txBox="1"/>
          <p:nvPr/>
        </p:nvSpPr>
        <p:spPr>
          <a:xfrm>
            <a:off x="2137025" y="4151048"/>
            <a:ext cx="521233"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Storage</a:t>
            </a:r>
          </a:p>
        </p:txBody>
      </p:sp>
      <p:sp>
        <p:nvSpPr>
          <p:cNvPr id="116" name="TextBox 115"/>
          <p:cNvSpPr txBox="1"/>
          <p:nvPr/>
        </p:nvSpPr>
        <p:spPr>
          <a:xfrm>
            <a:off x="2750139" y="4705154"/>
            <a:ext cx="924484" cy="184666"/>
          </a:xfrm>
          <a:prstGeom prst="rect">
            <a:avLst/>
          </a:prstGeom>
          <a:noFill/>
        </p:spPr>
        <p:txBody>
          <a:bodyPr wrap="none" lIns="0" tIns="0" rIns="0" bIns="0" rtlCol="0">
            <a:spAutoFit/>
          </a:bodyPr>
          <a:lstStyle/>
          <a:p>
            <a:pPr>
              <a:spcAft>
                <a:spcPts val="600"/>
              </a:spcAft>
            </a:pPr>
            <a:r>
              <a:rPr lang="en-US" sz="1200" dirty="0">
                <a:solidFill>
                  <a:schemeClr val="accent1"/>
                </a:solidFill>
              </a:rPr>
              <a:t>SQL database</a:t>
            </a:r>
          </a:p>
        </p:txBody>
      </p:sp>
      <p:sp>
        <p:nvSpPr>
          <p:cNvPr id="117" name="TextBox 116"/>
          <p:cNvSpPr txBox="1"/>
          <p:nvPr/>
        </p:nvSpPr>
        <p:spPr>
          <a:xfrm>
            <a:off x="4070350" y="4851400"/>
            <a:ext cx="678071" cy="184666"/>
          </a:xfrm>
          <a:prstGeom prst="rect">
            <a:avLst/>
          </a:prstGeom>
          <a:noFill/>
        </p:spPr>
        <p:txBody>
          <a:bodyPr wrap="none" lIns="0" tIns="0" rIns="0" bIns="0" rtlCol="0">
            <a:spAutoFit/>
          </a:bodyPr>
          <a:lstStyle/>
          <a:p>
            <a:pPr>
              <a:spcAft>
                <a:spcPts val="600"/>
              </a:spcAft>
            </a:pPr>
            <a:r>
              <a:rPr lang="en-US" sz="1200" dirty="0">
                <a:solidFill>
                  <a:schemeClr val="accent1"/>
                </a:solidFill>
              </a:rPr>
              <a:t>HDInsight</a:t>
            </a:r>
          </a:p>
        </p:txBody>
      </p:sp>
      <p:sp>
        <p:nvSpPr>
          <p:cNvPr id="119" name="Freeform 118"/>
          <p:cNvSpPr/>
          <p:nvPr/>
        </p:nvSpPr>
        <p:spPr bwMode="auto">
          <a:xfrm>
            <a:off x="4373562" y="3824904"/>
            <a:ext cx="1360488" cy="419868"/>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20" name="TextBox 119"/>
          <p:cNvSpPr txBox="1"/>
          <p:nvPr/>
        </p:nvSpPr>
        <p:spPr>
          <a:xfrm>
            <a:off x="5996697" y="4012595"/>
            <a:ext cx="783228" cy="246221"/>
          </a:xfrm>
          <a:prstGeom prst="rect">
            <a:avLst/>
          </a:prstGeom>
          <a:noFill/>
        </p:spPr>
        <p:txBody>
          <a:bodyPr wrap="none" lIns="0" tIns="0" rIns="0" bIns="0" rtlCol="0">
            <a:spAutoFit/>
          </a:bodyPr>
          <a:lstStyle/>
          <a:p>
            <a:pPr>
              <a:spcAft>
                <a:spcPts val="600"/>
              </a:spcAft>
            </a:pPr>
            <a:r>
              <a:rPr lang="en-US" sz="1600" dirty="0">
                <a:solidFill>
                  <a:schemeClr val="accent1"/>
                </a:solidFill>
              </a:rPr>
              <a:t>Power BI</a:t>
            </a:r>
          </a:p>
        </p:txBody>
      </p:sp>
      <p:sp>
        <p:nvSpPr>
          <p:cNvPr id="123" name="Rectangle 122"/>
          <p:cNvSpPr/>
          <p:nvPr/>
        </p:nvSpPr>
        <p:spPr>
          <a:xfrm>
            <a:off x="697026" y="2646240"/>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24" name="Group 123"/>
          <p:cNvGrpSpPr/>
          <p:nvPr/>
        </p:nvGrpSpPr>
        <p:grpSpPr>
          <a:xfrm>
            <a:off x="332141" y="2673751"/>
            <a:ext cx="331373" cy="211797"/>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3" name="Group 2"/>
          <p:cNvGrpSpPr/>
          <p:nvPr/>
        </p:nvGrpSpPr>
        <p:grpSpPr>
          <a:xfrm>
            <a:off x="1863081" y="5384505"/>
            <a:ext cx="8663938" cy="959862"/>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Analytics for everyone, even non-data experts </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Your whole business on one dashboard</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Drive consistent analysis across your organization</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Embed visuals in your applications</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Get real-time alerts when things change</a:t>
              </a:r>
            </a:p>
          </p:txBody>
        </p:sp>
      </p:grpSp>
      <p:grpSp>
        <p:nvGrpSpPr>
          <p:cNvPr id="152" name="Group 151"/>
          <p:cNvGrpSpPr>
            <a:grpSpLocks noChangeAspect="1"/>
          </p:cNvGrpSpPr>
          <p:nvPr/>
        </p:nvGrpSpPr>
        <p:grpSpPr>
          <a:xfrm>
            <a:off x="2939656" y="3988311"/>
            <a:ext cx="542827" cy="664837"/>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6" name="Freeform 155"/>
          <p:cNvSpPr>
            <a:spLocks noChangeAspect="1"/>
          </p:cNvSpPr>
          <p:nvPr/>
        </p:nvSpPr>
        <p:spPr bwMode="auto">
          <a:xfrm>
            <a:off x="4071057" y="1694931"/>
            <a:ext cx="483841" cy="50632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164443" y="4373402"/>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58" name="Group 157"/>
          <p:cNvGrpSpPr>
            <a:grpSpLocks noChangeAspect="1"/>
          </p:cNvGrpSpPr>
          <p:nvPr/>
        </p:nvGrpSpPr>
        <p:grpSpPr>
          <a:xfrm>
            <a:off x="2824799" y="1879834"/>
            <a:ext cx="772539" cy="593457"/>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36" name="Freeform 135"/>
          <p:cNvSpPr/>
          <p:nvPr/>
        </p:nvSpPr>
        <p:spPr bwMode="auto">
          <a:xfrm flipV="1">
            <a:off x="4266621" y="2509208"/>
            <a:ext cx="1467429" cy="68515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37" name="Freeform 136"/>
          <p:cNvSpPr/>
          <p:nvPr/>
        </p:nvSpPr>
        <p:spPr bwMode="auto">
          <a:xfrm>
            <a:off x="3253424" y="3701918"/>
            <a:ext cx="2480626" cy="18976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cxnSp>
        <p:nvCxnSpPr>
          <p:cNvPr id="138" name="Straight Connector 137"/>
          <p:cNvCxnSpPr/>
          <p:nvPr/>
        </p:nvCxnSpPr>
        <p:spPr>
          <a:xfrm>
            <a:off x="2525506" y="3446971"/>
            <a:ext cx="3206569"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58890" y="4872879"/>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sp>
        <p:nvSpPr>
          <p:cNvPr id="252" name="Freeform 5"/>
          <p:cNvSpPr>
            <a:spLocks noEditPoints="1"/>
          </p:cNvSpPr>
          <p:nvPr/>
        </p:nvSpPr>
        <p:spPr bwMode="auto">
          <a:xfrm>
            <a:off x="294005" y="4900390"/>
            <a:ext cx="331373" cy="211797"/>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3" name="Freeform 6"/>
          <p:cNvSpPr>
            <a:spLocks/>
          </p:cNvSpPr>
          <p:nvPr/>
        </p:nvSpPr>
        <p:spPr bwMode="auto">
          <a:xfrm>
            <a:off x="415143" y="4944938"/>
            <a:ext cx="35950" cy="126609"/>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4" name="Freeform 7"/>
          <p:cNvSpPr>
            <a:spLocks/>
          </p:cNvSpPr>
          <p:nvPr/>
        </p:nvSpPr>
        <p:spPr bwMode="auto">
          <a:xfrm>
            <a:off x="469070" y="4980888"/>
            <a:ext cx="36732" cy="9065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5" name="Freeform 8"/>
          <p:cNvSpPr>
            <a:spLocks/>
          </p:cNvSpPr>
          <p:nvPr/>
        </p:nvSpPr>
        <p:spPr bwMode="auto">
          <a:xfrm>
            <a:off x="354184" y="5012932"/>
            <a:ext cx="50800" cy="58615"/>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6" name="Freeform 9"/>
          <p:cNvSpPr>
            <a:spLocks/>
          </p:cNvSpPr>
          <p:nvPr/>
        </p:nvSpPr>
        <p:spPr bwMode="auto">
          <a:xfrm>
            <a:off x="519089" y="5021527"/>
            <a:ext cx="42984" cy="50018"/>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2773" y="4267723"/>
            <a:ext cx="1675820" cy="1293008"/>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171844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957731" y="2730216"/>
            <a:ext cx="318964" cy="18619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9" name="TextBox 108"/>
          <p:cNvSpPr txBox="1"/>
          <p:nvPr/>
        </p:nvSpPr>
        <p:spPr>
          <a:xfrm>
            <a:off x="2030405" y="1481434"/>
            <a:ext cx="1111759" cy="696823"/>
          </a:xfrm>
          <a:prstGeom prst="rect">
            <a:avLst/>
          </a:prstGeom>
          <a:noFill/>
        </p:spPr>
        <p:txBody>
          <a:bodyPr wrap="square" lIns="0" tIns="149195" rIns="186494" bIns="149195" rtlCol="0">
            <a:noAutofit/>
          </a:bodyPr>
          <a:lstStyle/>
          <a:p>
            <a:pPr defTabSz="951121">
              <a:lnSpc>
                <a:spcPct val="90000"/>
              </a:lnSpc>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82333" y="2818921"/>
            <a:ext cx="1111759"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2030404" y="4016736"/>
            <a:ext cx="1390860"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Sensors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and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10074183" y="1580314"/>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355285" y="4266268"/>
            <a:ext cx="1636247" cy="403366"/>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Automated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2030405" y="5583497"/>
            <a:ext cx="952182" cy="327537"/>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19" name="Rectangle 118"/>
          <p:cNvSpPr/>
          <p:nvPr/>
        </p:nvSpPr>
        <p:spPr>
          <a:xfrm>
            <a:off x="5430604" y="5555163"/>
            <a:ext cx="1515566" cy="384205"/>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583270" y="1575468"/>
            <a:ext cx="498045" cy="508756"/>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41" name="Group 140"/>
          <p:cNvGrpSpPr/>
          <p:nvPr/>
        </p:nvGrpSpPr>
        <p:grpSpPr>
          <a:xfrm>
            <a:off x="9615458" y="4131099"/>
            <a:ext cx="532685" cy="665856"/>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44" name="Freeform 539"/>
          <p:cNvSpPr>
            <a:spLocks noChangeAspect="1"/>
          </p:cNvSpPr>
          <p:nvPr/>
        </p:nvSpPr>
        <p:spPr bwMode="auto">
          <a:xfrm>
            <a:off x="4179135" y="202338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45" name="TextBox 144"/>
          <p:cNvSpPr txBox="1"/>
          <p:nvPr/>
        </p:nvSpPr>
        <p:spPr>
          <a:xfrm>
            <a:off x="4791744" y="4240403"/>
            <a:ext cx="2832692" cy="583860"/>
          </a:xfrm>
          <a:prstGeom prst="rect">
            <a:avLst/>
          </a:prstGeom>
          <a:noFill/>
        </p:spPr>
        <p:txBody>
          <a:bodyPr wrap="square" lIns="186521" tIns="149217" rIns="186521" bIns="149217" rtlCol="0">
            <a:spAutoFit/>
          </a:bodyPr>
          <a:lstStyle/>
          <a:p>
            <a:pPr algn="ctr">
              <a:lnSpc>
                <a:spcPct val="90000"/>
              </a:lnSpc>
            </a:pPr>
            <a:r>
              <a:rPr lang="en-US" sz="2040" dirty="0">
                <a:solidFill>
                  <a:schemeClr val="bg2"/>
                </a:solidFill>
                <a:latin typeface="+mj-lt"/>
              </a:rPr>
              <a:t>Cortana Intelligence</a:t>
            </a:r>
          </a:p>
        </p:txBody>
      </p:sp>
      <p:grpSp>
        <p:nvGrpSpPr>
          <p:cNvPr id="149" name="Group 148"/>
          <p:cNvGrpSpPr/>
          <p:nvPr/>
        </p:nvGrpSpPr>
        <p:grpSpPr>
          <a:xfrm>
            <a:off x="3333527" y="5654710"/>
            <a:ext cx="1383700" cy="185111"/>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838922" y="5654710"/>
            <a:ext cx="1383700" cy="185111"/>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10023085" y="5580045"/>
            <a:ext cx="1530480" cy="334440"/>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160" name="Freeform 539"/>
          <p:cNvSpPr>
            <a:spLocks noChangeAspect="1"/>
          </p:cNvSpPr>
          <p:nvPr/>
        </p:nvSpPr>
        <p:spPr bwMode="auto">
          <a:xfrm>
            <a:off x="4040834" y="1809979"/>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1" name="Freeform 539"/>
          <p:cNvSpPr>
            <a:spLocks noChangeAspect="1"/>
          </p:cNvSpPr>
          <p:nvPr/>
        </p:nvSpPr>
        <p:spPr bwMode="auto">
          <a:xfrm>
            <a:off x="3685888" y="4026245"/>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2" name="Freeform 539"/>
          <p:cNvSpPr>
            <a:spLocks noChangeAspect="1"/>
          </p:cNvSpPr>
          <p:nvPr/>
        </p:nvSpPr>
        <p:spPr bwMode="auto">
          <a:xfrm>
            <a:off x="7137913" y="1826973"/>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3" name="TextBox 162"/>
          <p:cNvSpPr txBox="1"/>
          <p:nvPr/>
        </p:nvSpPr>
        <p:spPr>
          <a:xfrm>
            <a:off x="10074183" y="2896086"/>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99516" y="2265293"/>
            <a:ext cx="3174994" cy="1760526"/>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510004" y="2876104"/>
            <a:ext cx="610492" cy="472223"/>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12" name="Group 211"/>
          <p:cNvGrpSpPr/>
          <p:nvPr/>
        </p:nvGrpSpPr>
        <p:grpSpPr>
          <a:xfrm>
            <a:off x="2898189" y="1774619"/>
            <a:ext cx="765836" cy="2786477"/>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6" name="Group 215"/>
          <p:cNvGrpSpPr/>
          <p:nvPr/>
        </p:nvGrpSpPr>
        <p:grpSpPr>
          <a:xfrm>
            <a:off x="3635317" y="3541176"/>
            <a:ext cx="318964" cy="18619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9" name="Group 218"/>
          <p:cNvGrpSpPr/>
          <p:nvPr/>
        </p:nvGrpSpPr>
        <p:grpSpPr>
          <a:xfrm>
            <a:off x="4180306" y="2689808"/>
            <a:ext cx="318964" cy="18781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3" name="Group 222"/>
          <p:cNvGrpSpPr/>
          <p:nvPr/>
        </p:nvGrpSpPr>
        <p:grpSpPr>
          <a:xfrm>
            <a:off x="8504620" y="1774619"/>
            <a:ext cx="806034" cy="2786477"/>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7" name="Group 226"/>
          <p:cNvGrpSpPr/>
          <p:nvPr/>
        </p:nvGrpSpPr>
        <p:grpSpPr>
          <a:xfrm>
            <a:off x="8389185" y="3492657"/>
            <a:ext cx="318964" cy="18781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1554" y="2804854"/>
            <a:ext cx="776178" cy="908180"/>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131" y="4043416"/>
            <a:ext cx="861961" cy="1008553"/>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5116" y="1457243"/>
            <a:ext cx="685793" cy="802425"/>
          </a:xfrm>
          <a:prstGeom prst="rect">
            <a:avLst/>
          </a:prstGeom>
        </p:spPr>
      </p:pic>
    </p:spTree>
    <p:extLst>
      <p:ext uri="{BB962C8B-B14F-4D97-AF65-F5344CB8AC3E}">
        <p14:creationId xmlns:p14="http://schemas.microsoft.com/office/powerpoint/2010/main" val="9544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387331"/>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442205"/>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387331"/>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776396"/>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748752"/>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776396"/>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614620"/>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569005"/>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6018273"/>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991723"/>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6086298"/>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6086298"/>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6015039"/>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576401"/>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694805"/>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858698"/>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731256"/>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787122"/>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902172"/>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914002"/>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917249"/>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3018419"/>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977856"/>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917249"/>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996617"/>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219906"/>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2139019"/>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219906"/>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224884"/>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2139019"/>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213949"/>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192194"/>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217973"/>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997894"/>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571222"/>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769025"/>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2161357"/>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781104"/>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213786"/>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977855"/>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922422"/>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227397"/>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555831"/>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395823"/>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319692"/>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938860"/>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294460"/>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676103"/>
            <a:ext cx="642611" cy="751899"/>
          </a:xfrm>
          <a:prstGeom prst="rect">
            <a:avLst/>
          </a:prstGeom>
        </p:spPr>
      </p:pic>
    </p:spTree>
    <p:extLst>
      <p:ext uri="{BB962C8B-B14F-4D97-AF65-F5344CB8AC3E}">
        <p14:creationId xmlns:p14="http://schemas.microsoft.com/office/powerpoint/2010/main" val="14180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4"/>
            <a:ext cx="10056812" cy="3175485"/>
          </a:xfrm>
        </p:spPr>
        <p:txBody>
          <a:bodyPr/>
          <a:lstStyle/>
          <a:p>
            <a:r>
              <a:rPr lang="en-US" dirty="0"/>
              <a:t>Demo: Vehicle health and driving behavior patterns </a:t>
            </a:r>
            <a:br>
              <a:rPr lang="en-US" dirty="0"/>
            </a:br>
            <a:endParaRPr lang="en-US" dirty="0"/>
          </a:p>
        </p:txBody>
      </p:sp>
    </p:spTree>
    <p:extLst>
      <p:ext uri="{BB962C8B-B14F-4D97-AF65-F5344CB8AC3E}">
        <p14:creationId xmlns:p14="http://schemas.microsoft.com/office/powerpoint/2010/main" val="1424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4941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4000" dirty="0"/>
              <a:t>Turning telemetry data from vehicles into insight</a:t>
            </a:r>
            <a:br>
              <a:rPr lang="en-US" sz="4000" dirty="0"/>
            </a:br>
            <a:endParaRPr lang="en-US" sz="4000" dirty="0"/>
          </a:p>
        </p:txBody>
      </p:sp>
      <p:grpSp>
        <p:nvGrpSpPr>
          <p:cNvPr id="100" name="Group 99"/>
          <p:cNvGrpSpPr/>
          <p:nvPr/>
        </p:nvGrpSpPr>
        <p:grpSpPr>
          <a:xfrm>
            <a:off x="5358357" y="1483270"/>
            <a:ext cx="1216819" cy="928792"/>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grpSp>
      <p:grpSp>
        <p:nvGrpSpPr>
          <p:cNvPr id="114" name="Group 113"/>
          <p:cNvGrpSpPr/>
          <p:nvPr/>
        </p:nvGrpSpPr>
        <p:grpSpPr>
          <a:xfrm>
            <a:off x="8251706" y="274733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8828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16" name="Group 115"/>
          <p:cNvGrpSpPr/>
          <p:nvPr/>
        </p:nvGrpSpPr>
        <p:grpSpPr>
          <a:xfrm>
            <a:off x="142486" y="399279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399279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8828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23" name="Group 122"/>
          <p:cNvGrpSpPr/>
          <p:nvPr/>
        </p:nvGrpSpPr>
        <p:grpSpPr>
          <a:xfrm>
            <a:off x="3897468" y="518828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399279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06" name="Group 105"/>
          <p:cNvGrpSpPr/>
          <p:nvPr/>
        </p:nvGrpSpPr>
        <p:grpSpPr>
          <a:xfrm>
            <a:off x="274639" y="1332144"/>
            <a:ext cx="5083718" cy="1559462"/>
            <a:chOff x="2673185" y="1454808"/>
            <a:chExt cx="4978426" cy="1451100"/>
          </a:xfrm>
        </p:grpSpPr>
        <p:sp>
          <p:nvSpPr>
            <p:cNvPr id="107" name="Rectangle 106"/>
            <p:cNvSpPr/>
            <p:nvPr/>
          </p:nvSpPr>
          <p:spPr>
            <a:xfrm>
              <a:off x="2673185" y="1454808"/>
              <a:ext cx="2406282" cy="1365184"/>
            </a:xfrm>
            <a:prstGeom prst="rect">
              <a:avLst/>
            </a:prstGeom>
          </p:spPr>
          <p:txBody>
            <a:bodyPr wrap="square">
              <a:spAutoFit/>
            </a:bodyPr>
            <a:lstStyle/>
            <a:p>
              <a:pPr defTabSz="914400">
                <a:lnSpc>
                  <a:spcPct val="90000"/>
                </a:lnSpc>
                <a:defRPr/>
              </a:pPr>
              <a:r>
                <a:rPr lang="en-US" sz="8000" kern="0" dirty="0">
                  <a:gradFill>
                    <a:gsLst>
                      <a:gs pos="1250">
                        <a:srgbClr val="0078D7"/>
                      </a:gs>
                      <a:gs pos="76000">
                        <a:srgbClr val="0078D7"/>
                      </a:gs>
                    </a:gsLst>
                    <a:lin ang="5400000" scaled="0"/>
                  </a:gradFill>
                  <a:latin typeface="Segoe UI Light"/>
                </a:rPr>
                <a:t>75%</a:t>
              </a:r>
              <a:endParaRPr lang="en-US" sz="3200"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1365184"/>
            </a:xfrm>
            <a:prstGeom prst="rect">
              <a:avLst/>
            </a:prstGeom>
          </p:spPr>
          <p:txBody>
            <a:bodyPr wrap="square">
              <a:spAutoFit/>
            </a:bodyPr>
            <a:lstStyle/>
            <a:p>
              <a:pPr defTabSz="914400">
                <a:lnSpc>
                  <a:spcPct val="90000"/>
                </a:lnSpc>
                <a:defRPr/>
              </a:pPr>
              <a:r>
                <a:rPr lang="en-US" sz="1600" kern="0" dirty="0">
                  <a:gradFill>
                    <a:gsLst>
                      <a:gs pos="1250">
                        <a:srgbClr val="505050"/>
                      </a:gs>
                      <a:gs pos="76000">
                        <a:srgbClr val="505050"/>
                      </a:gs>
                    </a:gsLst>
                    <a:lin ang="5400000" scaled="0"/>
                  </a:gradFill>
                </a:rPr>
                <a:t>of the cars shipped globally by </a:t>
              </a:r>
              <a:r>
                <a:rPr lang="en-US" sz="1600" b="1" kern="0" dirty="0">
                  <a:gradFill>
                    <a:gsLst>
                      <a:gs pos="1250">
                        <a:srgbClr val="505050"/>
                      </a:gs>
                      <a:gs pos="76000">
                        <a:srgbClr val="505050"/>
                      </a:gs>
                    </a:gsLst>
                    <a:lin ang="5400000" scaled="0"/>
                  </a:gradFill>
                </a:rPr>
                <a:t>2020</a:t>
              </a:r>
              <a:r>
                <a:rPr lang="en-US" sz="1600"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8983" y="2773916"/>
            <a:ext cx="6582187"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9011823" y="2692077"/>
            <a:ext cx="30945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What parts need maintenance </a:t>
            </a:r>
            <a:br>
              <a:rPr lang="en-US" sz="1600" i="1" dirty="0">
                <a:solidFill>
                  <a:schemeClr val="accent1"/>
                </a:solidFill>
              </a:rPr>
            </a:br>
            <a:r>
              <a:rPr lang="en-US" sz="1600" i="1" dirty="0">
                <a:solidFill>
                  <a:schemeClr val="accent1"/>
                </a:solidFill>
              </a:rPr>
              <a:t>first on all Ford F-150’s sold?</a:t>
            </a:r>
          </a:p>
        </p:txBody>
      </p:sp>
      <p:sp>
        <p:nvSpPr>
          <p:cNvPr id="72" name="TextBox 71"/>
          <p:cNvSpPr txBox="1"/>
          <p:nvPr/>
        </p:nvSpPr>
        <p:spPr>
          <a:xfrm>
            <a:off x="9011823" y="5089168"/>
            <a:ext cx="326679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Are there any vehicles below the </a:t>
            </a:r>
            <a:br>
              <a:rPr lang="en-US" sz="1600" i="1" dirty="0">
                <a:solidFill>
                  <a:schemeClr val="accent1"/>
                </a:solidFill>
              </a:rPr>
            </a:br>
            <a:r>
              <a:rPr lang="en-US" sz="1600" i="1" dirty="0">
                <a:solidFill>
                  <a:schemeClr val="accent1"/>
                </a:solidFill>
              </a:rPr>
              <a:t>insurance price break threshold?</a:t>
            </a:r>
          </a:p>
        </p:txBody>
      </p:sp>
      <p:sp>
        <p:nvSpPr>
          <p:cNvPr id="74" name="TextBox 73"/>
          <p:cNvSpPr txBox="1"/>
          <p:nvPr/>
        </p:nvSpPr>
        <p:spPr>
          <a:xfrm>
            <a:off x="4582972" y="3862204"/>
            <a:ext cx="3485891"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Show me the location of all </a:t>
            </a:r>
            <a:br>
              <a:rPr lang="en-US" sz="1600" i="1" dirty="0">
                <a:solidFill>
                  <a:schemeClr val="accent1"/>
                </a:solidFill>
              </a:rPr>
            </a:br>
            <a:r>
              <a:rPr lang="en-US" sz="1600" i="1" dirty="0">
                <a:solidFill>
                  <a:schemeClr val="accent1"/>
                </a:solidFill>
              </a:rPr>
              <a:t>vehicles within 50mi of my location</a:t>
            </a:r>
          </a:p>
        </p:txBody>
      </p:sp>
      <p:sp>
        <p:nvSpPr>
          <p:cNvPr id="75" name="TextBox 74"/>
          <p:cNvSpPr txBox="1"/>
          <p:nvPr/>
        </p:nvSpPr>
        <p:spPr>
          <a:xfrm>
            <a:off x="902989" y="3959153"/>
            <a:ext cx="1388842"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t>
            </a:r>
          </a:p>
          <a:p>
            <a:pPr>
              <a:lnSpc>
                <a:spcPct val="90000"/>
              </a:lnSpc>
              <a:spcAft>
                <a:spcPts val="600"/>
              </a:spcAft>
            </a:pPr>
            <a:r>
              <a:rPr lang="en-US" dirty="0">
                <a:gradFill>
                  <a:gsLst>
                    <a:gs pos="2917">
                      <a:srgbClr val="505050"/>
                    </a:gs>
                    <a:gs pos="30000">
                      <a:srgbClr val="505050"/>
                    </a:gs>
                  </a:gsLst>
                  <a:lin ang="5400000" scaled="0"/>
                </a:gradFill>
              </a:rPr>
              <a:t>assistance</a:t>
            </a:r>
          </a:p>
        </p:txBody>
      </p:sp>
      <p:sp>
        <p:nvSpPr>
          <p:cNvPr id="76" name="TextBox 75"/>
          <p:cNvSpPr txBox="1"/>
          <p:nvPr/>
        </p:nvSpPr>
        <p:spPr>
          <a:xfrm>
            <a:off x="902989" y="5089168"/>
            <a:ext cx="3083216"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How does the reported </a:t>
            </a:r>
            <a:br>
              <a:rPr lang="en-US" sz="1600" i="1" dirty="0">
                <a:solidFill>
                  <a:schemeClr val="accent1"/>
                </a:solidFill>
              </a:rPr>
            </a:br>
            <a:r>
              <a:rPr lang="en-US" sz="1600" i="1" dirty="0">
                <a:solidFill>
                  <a:schemeClr val="accent1"/>
                </a:solidFill>
              </a:rPr>
              <a:t>MPG compare to actual MPG? </a:t>
            </a:r>
          </a:p>
        </p:txBody>
      </p:sp>
      <p:sp>
        <p:nvSpPr>
          <p:cNvPr id="77" name="TextBox 76"/>
          <p:cNvSpPr txBox="1"/>
          <p:nvPr/>
        </p:nvSpPr>
        <p:spPr>
          <a:xfrm>
            <a:off x="4644425" y="5089168"/>
            <a:ext cx="3685304"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 remapping</a:t>
            </a:r>
          </a:p>
          <a:p>
            <a:pPr>
              <a:lnSpc>
                <a:spcPct val="90000"/>
              </a:lnSpc>
              <a:spcAft>
                <a:spcPts val="600"/>
              </a:spcAft>
            </a:pPr>
            <a:r>
              <a:rPr lang="en-US" sz="1600" i="1" dirty="0">
                <a:solidFill>
                  <a:schemeClr val="accent1"/>
                </a:solidFill>
              </a:rPr>
              <a:t>What parts of the engine are </a:t>
            </a:r>
            <a:br>
              <a:rPr lang="en-US" sz="1600" i="1" dirty="0">
                <a:solidFill>
                  <a:schemeClr val="accent1"/>
                </a:solidFill>
              </a:rPr>
            </a:br>
            <a:r>
              <a:rPr lang="en-US" sz="1600" i="1" dirty="0">
                <a:solidFill>
                  <a:schemeClr val="accent1"/>
                </a:solidFill>
              </a:rPr>
              <a:t>not meeting requirements?</a:t>
            </a:r>
          </a:p>
        </p:txBody>
      </p:sp>
      <p:sp>
        <p:nvSpPr>
          <p:cNvPr id="78" name="TextBox 77"/>
          <p:cNvSpPr txBox="1"/>
          <p:nvPr/>
        </p:nvSpPr>
        <p:spPr>
          <a:xfrm>
            <a:off x="8974059" y="3862204"/>
            <a:ext cx="291547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What is the emissions status </a:t>
            </a:r>
            <a:br>
              <a:rPr lang="en-US" sz="1600" i="1" dirty="0">
                <a:solidFill>
                  <a:schemeClr val="accent1"/>
                </a:solidFill>
              </a:rPr>
            </a:br>
            <a:r>
              <a:rPr lang="en-US" sz="1600" i="1" dirty="0">
                <a:solidFill>
                  <a:schemeClr val="accent1"/>
                </a:solidFill>
              </a:rPr>
              <a:t>of vehicle B204?</a:t>
            </a:r>
          </a:p>
        </p:txBody>
      </p:sp>
    </p:spTree>
    <p:extLst>
      <p:ext uri="{BB962C8B-B14F-4D97-AF65-F5344CB8AC3E}">
        <p14:creationId xmlns:p14="http://schemas.microsoft.com/office/powerpoint/2010/main" val="39449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57201" y="1028409"/>
            <a:ext cx="11277600" cy="5303837"/>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50165" y="1546357"/>
            <a:ext cx="11091672" cy="4694289"/>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1250" y="1140346"/>
            <a:ext cx="1365310" cy="276999"/>
          </a:xfrm>
          <a:prstGeom prst="rect">
            <a:avLst/>
          </a:prstGeom>
          <a:noFill/>
        </p:spPr>
        <p:txBody>
          <a:bodyPr wrap="none" lIns="0" tIns="0" rIns="0" bIns="0" rtlCol="0">
            <a:spAutoFit/>
          </a:bodyPr>
          <a:lstStyle/>
          <a:p>
            <a:pPr algn="ctr"/>
            <a:r>
              <a:rPr lang="en-US" dirty="0">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416376" y="1140346"/>
            <a:ext cx="623569" cy="276999"/>
          </a:xfrm>
          <a:prstGeom prst="rect">
            <a:avLst/>
          </a:prstGeom>
          <a:noFill/>
        </p:spPr>
        <p:txBody>
          <a:bodyPr wrap="none" lIns="0" tIns="0" rIns="0" bIns="0" rtlCol="0">
            <a:spAutoFit/>
          </a:bodyPr>
          <a:lstStyle/>
          <a:p>
            <a:pPr algn="ctr"/>
            <a:r>
              <a:rPr lang="en-US" dirty="0"/>
              <a:t>Ingest</a:t>
            </a:r>
          </a:p>
        </p:txBody>
      </p:sp>
      <p:sp>
        <p:nvSpPr>
          <p:cNvPr id="10" name="TextBox 9"/>
          <p:cNvSpPr txBox="1"/>
          <p:nvPr/>
        </p:nvSpPr>
        <p:spPr>
          <a:xfrm>
            <a:off x="4350049" y="1140346"/>
            <a:ext cx="774829" cy="276999"/>
          </a:xfrm>
          <a:prstGeom prst="rect">
            <a:avLst/>
          </a:prstGeom>
          <a:noFill/>
        </p:spPr>
        <p:txBody>
          <a:bodyPr wrap="none" lIns="0" tIns="0" rIns="0" bIns="0" rtlCol="0">
            <a:spAutoFit/>
          </a:bodyPr>
          <a:lstStyle/>
          <a:p>
            <a:pPr algn="ctr"/>
            <a:r>
              <a:rPr lang="en-US" dirty="0"/>
              <a:t>Prepare</a:t>
            </a:r>
          </a:p>
        </p:txBody>
      </p:sp>
      <p:sp>
        <p:nvSpPr>
          <p:cNvPr id="11" name="TextBox 10"/>
          <p:cNvSpPr txBox="1"/>
          <p:nvPr/>
        </p:nvSpPr>
        <p:spPr>
          <a:xfrm>
            <a:off x="6310827" y="1140346"/>
            <a:ext cx="788678" cy="276999"/>
          </a:xfrm>
          <a:prstGeom prst="rect">
            <a:avLst/>
          </a:prstGeom>
          <a:noFill/>
        </p:spPr>
        <p:txBody>
          <a:bodyPr wrap="none" lIns="0" tIns="0" rIns="0" bIns="0" rtlCol="0">
            <a:spAutoFit/>
          </a:bodyPr>
          <a:lstStyle/>
          <a:p>
            <a:pPr algn="ctr"/>
            <a:r>
              <a:rPr lang="en-US" dirty="0"/>
              <a:t>Analyze</a:t>
            </a:r>
          </a:p>
        </p:txBody>
      </p:sp>
      <p:sp>
        <p:nvSpPr>
          <p:cNvPr id="12" name="TextBox 11"/>
          <p:cNvSpPr txBox="1"/>
          <p:nvPr/>
        </p:nvSpPr>
        <p:spPr>
          <a:xfrm>
            <a:off x="8224192" y="1140346"/>
            <a:ext cx="735779" cy="276999"/>
          </a:xfrm>
          <a:prstGeom prst="rect">
            <a:avLst/>
          </a:prstGeom>
          <a:noFill/>
        </p:spPr>
        <p:txBody>
          <a:bodyPr wrap="none" lIns="0" tIns="0" rIns="0" bIns="0" rtlCol="0">
            <a:spAutoFit/>
          </a:bodyPr>
          <a:lstStyle/>
          <a:p>
            <a:pPr algn="ctr"/>
            <a:r>
              <a:rPr lang="en-US" dirty="0"/>
              <a:t>Publish</a:t>
            </a:r>
          </a:p>
        </p:txBody>
      </p:sp>
      <p:sp>
        <p:nvSpPr>
          <p:cNvPr id="13" name="TextBox 12"/>
          <p:cNvSpPr txBox="1"/>
          <p:nvPr/>
        </p:nvSpPr>
        <p:spPr>
          <a:xfrm>
            <a:off x="10167922" y="1140346"/>
            <a:ext cx="953787" cy="276999"/>
          </a:xfrm>
          <a:prstGeom prst="rect">
            <a:avLst/>
          </a:prstGeom>
          <a:noFill/>
        </p:spPr>
        <p:txBody>
          <a:bodyPr wrap="none" lIns="0" tIns="0" rIns="0" bIns="0" rtlCol="0">
            <a:spAutoFit/>
          </a:bodyPr>
          <a:lstStyle/>
          <a:p>
            <a:pPr algn="ctr"/>
            <a:r>
              <a:rPr lang="en-US" dirty="0"/>
              <a:t>Consume</a:t>
            </a:r>
          </a:p>
        </p:txBody>
      </p:sp>
      <p:sp>
        <p:nvSpPr>
          <p:cNvPr id="14" name="Isosceles Triangle 13"/>
          <p:cNvSpPr/>
          <p:nvPr/>
        </p:nvSpPr>
        <p:spPr bwMode="auto">
          <a:xfrm rot="5400000">
            <a:off x="2209630" y="1226312"/>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145372" y="1226313"/>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6084672" y="1226314"/>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8017471" y="1226315"/>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951429" y="1226317"/>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52313"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706659" y="2658541"/>
            <a:ext cx="796693" cy="369332"/>
          </a:xfrm>
          <a:prstGeom prst="rect">
            <a:avLst/>
          </a:prstGeom>
          <a:noFill/>
        </p:spPr>
        <p:txBody>
          <a:bodyPr wrap="none" lIns="0" tIns="0" rIns="0" bIns="0" rtlCol="0">
            <a:spAutoFit/>
          </a:bodyPr>
          <a:lstStyle/>
          <a:p>
            <a:r>
              <a:rPr lang="en-US" sz="1200" dirty="0">
                <a:solidFill>
                  <a:schemeClr val="bg1"/>
                </a:solidFill>
              </a:rPr>
              <a:t>Sensors </a:t>
            </a:r>
            <a:br>
              <a:rPr lang="en-US" sz="1200" dirty="0">
                <a:solidFill>
                  <a:schemeClr val="bg1"/>
                </a:solidFill>
              </a:rPr>
            </a:br>
            <a:r>
              <a:rPr lang="en-US" sz="1200" dirty="0">
                <a:solidFill>
                  <a:schemeClr val="bg1"/>
                </a:solidFill>
              </a:rPr>
              <a:t>and devices</a:t>
            </a:r>
          </a:p>
        </p:txBody>
      </p:sp>
      <p:sp>
        <p:nvSpPr>
          <p:cNvPr id="22" name="TextBox 21"/>
          <p:cNvSpPr txBox="1"/>
          <p:nvPr/>
        </p:nvSpPr>
        <p:spPr>
          <a:xfrm>
            <a:off x="3568389" y="3228507"/>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25" name="TextBox 24"/>
          <p:cNvSpPr txBox="1"/>
          <p:nvPr/>
        </p:nvSpPr>
        <p:spPr>
          <a:xfrm>
            <a:off x="6210839" y="3482023"/>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26" name="TextBox 25"/>
          <p:cNvSpPr txBox="1"/>
          <p:nvPr/>
        </p:nvSpPr>
        <p:spPr>
          <a:xfrm>
            <a:off x="10551893" y="3836842"/>
            <a:ext cx="538224" cy="184666"/>
          </a:xfrm>
          <a:prstGeom prst="rect">
            <a:avLst/>
          </a:prstGeom>
          <a:noFill/>
        </p:spPr>
        <p:txBody>
          <a:bodyPr wrap="none" lIns="0" tIns="0" rIns="0" bIns="0" rtlCol="0">
            <a:spAutoFit/>
          </a:bodyPr>
          <a:lstStyle/>
          <a:p>
            <a:pPr algn="ctr"/>
            <a:r>
              <a:rPr lang="en-US" sz="1200" dirty="0">
                <a:solidFill>
                  <a:schemeClr val="bg1"/>
                </a:solidFill>
              </a:rPr>
              <a:t>Cortana</a:t>
            </a:r>
          </a:p>
        </p:txBody>
      </p:sp>
      <p:sp>
        <p:nvSpPr>
          <p:cNvPr id="27" name="TextBox 26"/>
          <p:cNvSpPr txBox="1"/>
          <p:nvPr/>
        </p:nvSpPr>
        <p:spPr>
          <a:xfrm>
            <a:off x="1423445" y="4818661"/>
            <a:ext cx="575479" cy="369332"/>
          </a:xfrm>
          <a:prstGeom prst="rect">
            <a:avLst/>
          </a:prstGeom>
          <a:noFill/>
        </p:spPr>
        <p:txBody>
          <a:bodyPr wrap="none" lIns="0" tIns="0" rIns="0" bIns="0" rtlCol="0">
            <a:spAutoFit/>
          </a:bodyPr>
          <a:lstStyle/>
          <a:p>
            <a:r>
              <a:rPr lang="en-US" sz="1200" dirty="0">
                <a:solidFill>
                  <a:schemeClr val="bg1"/>
                </a:solidFill>
              </a:rPr>
              <a:t>Business</a:t>
            </a:r>
            <a:br>
              <a:rPr lang="en-US" sz="1200" dirty="0">
                <a:solidFill>
                  <a:schemeClr val="bg1"/>
                </a:solidFill>
              </a:rPr>
            </a:br>
            <a:r>
              <a:rPr lang="en-US" sz="1200" dirty="0">
                <a:solidFill>
                  <a:schemeClr val="bg1"/>
                </a:solidFill>
              </a:rPr>
              <a:t>apps</a:t>
            </a:r>
          </a:p>
        </p:txBody>
      </p:sp>
      <p:sp>
        <p:nvSpPr>
          <p:cNvPr id="28" name="TextBox 27"/>
          <p:cNvSpPr txBox="1"/>
          <p:nvPr/>
        </p:nvSpPr>
        <p:spPr>
          <a:xfrm>
            <a:off x="9169723" y="4190355"/>
            <a:ext cx="756874" cy="369332"/>
          </a:xfrm>
          <a:prstGeom prst="rect">
            <a:avLst/>
          </a:prstGeom>
          <a:noFill/>
        </p:spPr>
        <p:txBody>
          <a:bodyPr wrap="none" lIns="0" tIns="0" rIns="0" bIns="0" rtlCol="0">
            <a:spAutoFit/>
          </a:bodyPr>
          <a:lstStyle/>
          <a:p>
            <a:pPr algn="ctr"/>
            <a:r>
              <a:rPr lang="en-US" sz="1200" dirty="0">
                <a:solidFill>
                  <a:schemeClr val="bg1"/>
                </a:solidFill>
              </a:rPr>
              <a:t>SQL Data </a:t>
            </a:r>
          </a:p>
          <a:p>
            <a:pPr algn="ctr"/>
            <a:r>
              <a:rPr lang="en-US" sz="1200" dirty="0">
                <a:solidFill>
                  <a:schemeClr val="bg1"/>
                </a:solidFill>
              </a:rPr>
              <a:t>Warehouse</a:t>
            </a:r>
          </a:p>
        </p:txBody>
      </p:sp>
      <p:sp>
        <p:nvSpPr>
          <p:cNvPr id="29" name="Freeform 28"/>
          <p:cNvSpPr/>
          <p:nvPr/>
        </p:nvSpPr>
        <p:spPr bwMode="auto">
          <a:xfrm>
            <a:off x="2849211"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469319"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849211"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70223" y="465883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80849" y="544974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229244"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62623"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96001"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29379"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962758"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469319"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65252" y="1872842"/>
            <a:ext cx="716542" cy="369332"/>
          </a:xfrm>
          <a:prstGeom prst="rect">
            <a:avLst/>
          </a:prstGeom>
          <a:noFill/>
        </p:spPr>
        <p:txBody>
          <a:bodyPr wrap="none" lIns="0" tIns="0" rIns="0" bIns="0" rtlCol="0">
            <a:spAutoFit/>
          </a:bodyPr>
          <a:lstStyle/>
          <a:p>
            <a:r>
              <a:rPr lang="en-US" sz="1200" dirty="0">
                <a:solidFill>
                  <a:schemeClr val="bg1"/>
                </a:solidFill>
              </a:rPr>
              <a:t>Diagnostic</a:t>
            </a:r>
            <a:br>
              <a:rPr lang="en-US" sz="1200" dirty="0">
                <a:solidFill>
                  <a:schemeClr val="bg1"/>
                </a:solidFill>
              </a:rPr>
            </a:br>
            <a:r>
              <a:rPr lang="en-US" sz="1200" dirty="0">
                <a:solidFill>
                  <a:schemeClr val="bg1"/>
                </a:solidFill>
              </a:rPr>
              <a:t>Streaming</a:t>
            </a:r>
          </a:p>
        </p:txBody>
      </p:sp>
      <p:sp>
        <p:nvSpPr>
          <p:cNvPr id="43" name="TextBox 42"/>
          <p:cNvSpPr txBox="1"/>
          <p:nvPr/>
        </p:nvSpPr>
        <p:spPr>
          <a:xfrm>
            <a:off x="10525304" y="1640764"/>
            <a:ext cx="585032" cy="184666"/>
          </a:xfrm>
          <a:prstGeom prst="rect">
            <a:avLst/>
          </a:prstGeom>
          <a:noFill/>
        </p:spPr>
        <p:txBody>
          <a:bodyPr wrap="none" lIns="0" tIns="0" rIns="0" bIns="0" rtlCol="0">
            <a:spAutoFit/>
          </a:bodyPr>
          <a:lstStyle/>
          <a:p>
            <a:pPr algn="ctr"/>
            <a:r>
              <a:rPr lang="en-US" sz="1200" dirty="0">
                <a:solidFill>
                  <a:schemeClr val="bg1"/>
                </a:solidFill>
              </a:rPr>
              <a:t>Power BI</a:t>
            </a:r>
          </a:p>
        </p:txBody>
      </p:sp>
      <p:sp>
        <p:nvSpPr>
          <p:cNvPr id="44" name="TextBox 43"/>
          <p:cNvSpPr txBox="1"/>
          <p:nvPr/>
        </p:nvSpPr>
        <p:spPr>
          <a:xfrm>
            <a:off x="1387480" y="5596899"/>
            <a:ext cx="1573992" cy="369332"/>
          </a:xfrm>
          <a:prstGeom prst="rect">
            <a:avLst/>
          </a:prstGeom>
          <a:noFill/>
        </p:spPr>
        <p:txBody>
          <a:bodyPr wrap="square" lIns="0" tIns="0" rIns="0" bIns="0" rtlCol="0">
            <a:spAutoFit/>
          </a:bodyPr>
          <a:lstStyle/>
          <a:p>
            <a:r>
              <a:rPr lang="en-US" sz="1200" dirty="0">
                <a:solidFill>
                  <a:schemeClr val="bg1"/>
                </a:solidFill>
              </a:rPr>
              <a:t>Enterprise </a:t>
            </a:r>
          </a:p>
          <a:p>
            <a:r>
              <a:rPr lang="en-US" sz="1200" dirty="0">
                <a:solidFill>
                  <a:schemeClr val="bg1"/>
                </a:solidFill>
              </a:rPr>
              <a:t>data sources</a:t>
            </a:r>
          </a:p>
        </p:txBody>
      </p:sp>
      <p:grpSp>
        <p:nvGrpSpPr>
          <p:cNvPr id="45" name="Group 44"/>
          <p:cNvGrpSpPr/>
          <p:nvPr/>
        </p:nvGrpSpPr>
        <p:grpSpPr>
          <a:xfrm>
            <a:off x="2220958" y="4861240"/>
            <a:ext cx="5807841" cy="204181"/>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220958" y="5243877"/>
            <a:ext cx="7741799" cy="204181"/>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220958" y="5626513"/>
            <a:ext cx="9285242" cy="204181"/>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023701" y="4826721"/>
            <a:ext cx="3291840" cy="276999"/>
          </a:xfrm>
          <a:prstGeom prst="rect">
            <a:avLst/>
          </a:prstGeom>
          <a:solidFill>
            <a:srgbClr val="F2F2F2"/>
          </a:solidFill>
          <a:ln w="28575">
            <a:solidFill>
              <a:schemeClr val="accent1"/>
            </a:solidFill>
          </a:ln>
        </p:spPr>
        <p:txBody>
          <a:bodyPr wrap="square" lIns="45720" tIns="45720" rIns="45720" bIns="45720" rtlCol="0">
            <a:spAutoFit/>
          </a:bodyPr>
          <a:lstStyle/>
          <a:p>
            <a:pPr algn="ctr"/>
            <a:r>
              <a:rPr lang="en-US" sz="1200" dirty="0">
                <a:solidFill>
                  <a:schemeClr val="accent1"/>
                </a:solidFill>
              </a:rPr>
              <a:t>Azure Blob storage</a:t>
            </a:r>
          </a:p>
        </p:txBody>
      </p:sp>
      <p:sp>
        <p:nvSpPr>
          <p:cNvPr id="59" name="TextBox 58"/>
          <p:cNvSpPr txBox="1"/>
          <p:nvPr/>
        </p:nvSpPr>
        <p:spPr>
          <a:xfrm>
            <a:off x="3292137" y="5207467"/>
            <a:ext cx="4754880"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 Data Factory: Move data, orchestrate, schedule and monitor</a:t>
            </a:r>
          </a:p>
        </p:txBody>
      </p:sp>
      <p:sp>
        <p:nvSpPr>
          <p:cNvPr id="60" name="TextBox 59"/>
          <p:cNvSpPr txBox="1"/>
          <p:nvPr/>
        </p:nvSpPr>
        <p:spPr>
          <a:xfrm>
            <a:off x="4026989" y="5592584"/>
            <a:ext cx="5935768"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Data Catalog: Register, annotate, understand, discover data sets</a:t>
            </a:r>
          </a:p>
        </p:txBody>
      </p:sp>
      <p:sp>
        <p:nvSpPr>
          <p:cNvPr id="65" name="TextBox 64"/>
          <p:cNvSpPr txBox="1"/>
          <p:nvPr/>
        </p:nvSpPr>
        <p:spPr>
          <a:xfrm>
            <a:off x="5014522" y="4039511"/>
            <a:ext cx="678071" cy="184666"/>
          </a:xfrm>
          <a:prstGeom prst="rect">
            <a:avLst/>
          </a:prstGeom>
          <a:noFill/>
        </p:spPr>
        <p:txBody>
          <a:bodyPr wrap="none" lIns="0" tIns="0" rIns="0" bIns="0" rtlCol="0">
            <a:spAutoFit/>
          </a:bodyPr>
          <a:lstStyle/>
          <a:p>
            <a:r>
              <a:rPr lang="en-US" sz="1200" dirty="0">
                <a:solidFill>
                  <a:schemeClr val="bg1"/>
                </a:solidFill>
              </a:rPr>
              <a:t>HDInsight</a:t>
            </a:r>
          </a:p>
        </p:txBody>
      </p:sp>
      <p:cxnSp>
        <p:nvCxnSpPr>
          <p:cNvPr id="66" name="Straight Arrow Connector 65"/>
          <p:cNvCxnSpPr/>
          <p:nvPr/>
        </p:nvCxnSpPr>
        <p:spPr>
          <a:xfrm flipH="1">
            <a:off x="4553732" y="4511260"/>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94873" y="4539367"/>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315541" y="4518054"/>
            <a:ext cx="1070134" cy="447167"/>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9067720" y="2545108"/>
            <a:ext cx="1484173" cy="1508115"/>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816041" y="2697920"/>
            <a:ext cx="0" cy="28054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45757" y="2254839"/>
            <a:ext cx="1468244" cy="903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542655" y="2263878"/>
            <a:ext cx="3120083"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397443" y="2260754"/>
            <a:ext cx="3025394" cy="312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95933" y="2610600"/>
            <a:ext cx="0" cy="438218"/>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95933" y="3759228"/>
            <a:ext cx="3037" cy="118872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415570" y="2279261"/>
            <a:ext cx="1121650" cy="1762993"/>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97541" y="2143409"/>
            <a:ext cx="402988" cy="240938"/>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672597" y="2089528"/>
            <a:ext cx="286889" cy="348701"/>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90" name="Freeform 89"/>
          <p:cNvSpPr/>
          <p:nvPr/>
        </p:nvSpPr>
        <p:spPr bwMode="auto">
          <a:xfrm>
            <a:off x="910092" y="4843639"/>
            <a:ext cx="213706" cy="323838"/>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277600" y="2263166"/>
            <a:ext cx="228600" cy="3139440"/>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Freeform 93"/>
          <p:cNvSpPr/>
          <p:nvPr/>
        </p:nvSpPr>
        <p:spPr bwMode="auto">
          <a:xfrm>
            <a:off x="2998840" y="2073165"/>
            <a:ext cx="359347" cy="36334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95" name="Oval 88"/>
          <p:cNvSpPr/>
          <p:nvPr/>
        </p:nvSpPr>
        <p:spPr>
          <a:xfrm>
            <a:off x="874747" y="5637406"/>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951828" y="3248350"/>
            <a:ext cx="457200" cy="351216"/>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sp>
        <p:nvSpPr>
          <p:cNvPr id="103" name="Freeform 102"/>
          <p:cNvSpPr>
            <a:spLocks noChangeAspect="1"/>
          </p:cNvSpPr>
          <p:nvPr/>
        </p:nvSpPr>
        <p:spPr bwMode="auto">
          <a:xfrm>
            <a:off x="4346329" y="3957416"/>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05" name="Freeform 104"/>
          <p:cNvSpPr>
            <a:spLocks noChangeAspect="1"/>
          </p:cNvSpPr>
          <p:nvPr/>
        </p:nvSpPr>
        <p:spPr bwMode="auto">
          <a:xfrm>
            <a:off x="3453801" y="5251953"/>
            <a:ext cx="187148" cy="196667"/>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86380" y="5643611"/>
            <a:ext cx="189113" cy="201168"/>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0" name="TextBox 109"/>
          <p:cNvSpPr txBox="1"/>
          <p:nvPr/>
        </p:nvSpPr>
        <p:spPr>
          <a:xfrm>
            <a:off x="3567512" y="2311841"/>
            <a:ext cx="370999" cy="369332"/>
          </a:xfrm>
          <a:prstGeom prst="rect">
            <a:avLst/>
          </a:prstGeom>
          <a:noFill/>
        </p:spPr>
        <p:txBody>
          <a:bodyPr wrap="none" lIns="0" tIns="0" rIns="0" bIns="0" rtlCol="0">
            <a:spAutoFit/>
          </a:bodyPr>
          <a:lstStyle/>
          <a:p>
            <a:r>
              <a:rPr lang="en-US" sz="1200" dirty="0">
                <a:solidFill>
                  <a:schemeClr val="bg1"/>
                </a:solidFill>
              </a:rPr>
              <a:t>Event</a:t>
            </a:r>
          </a:p>
          <a:p>
            <a:r>
              <a:rPr lang="en-US" sz="1200" dirty="0">
                <a:solidFill>
                  <a:schemeClr val="bg1"/>
                </a:solidFill>
              </a:rPr>
              <a:t>Hubs</a:t>
            </a:r>
          </a:p>
        </p:txBody>
      </p:sp>
      <p:sp>
        <p:nvSpPr>
          <p:cNvPr id="114" name="Freeform 113"/>
          <p:cNvSpPr>
            <a:spLocks noChangeAspect="1"/>
          </p:cNvSpPr>
          <p:nvPr/>
        </p:nvSpPr>
        <p:spPr bwMode="auto">
          <a:xfrm flipH="1">
            <a:off x="6404672" y="40395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614221" y="4148351"/>
            <a:ext cx="365760" cy="447971"/>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9" name="Freeform 118"/>
          <p:cNvSpPr/>
          <p:nvPr/>
        </p:nvSpPr>
        <p:spPr bwMode="auto">
          <a:xfrm>
            <a:off x="4222475" y="377703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266693"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165706" y="4084829"/>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22" name="Freeform 121"/>
          <p:cNvSpPr/>
          <p:nvPr/>
        </p:nvSpPr>
        <p:spPr bwMode="auto">
          <a:xfrm>
            <a:off x="7041852"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7074808" y="3556291"/>
            <a:ext cx="678071" cy="369332"/>
          </a:xfrm>
          <a:prstGeom prst="rect">
            <a:avLst/>
          </a:prstGeom>
          <a:noFill/>
        </p:spPr>
        <p:txBody>
          <a:bodyPr wrap="none" lIns="0" tIns="0" rIns="0" bIns="0" rtlCol="0">
            <a:spAutoFit/>
          </a:bodyPr>
          <a:lstStyle/>
          <a:p>
            <a:r>
              <a:rPr lang="en-US" sz="1200" dirty="0">
                <a:solidFill>
                  <a:schemeClr val="bg1"/>
                </a:solidFill>
              </a:rPr>
              <a:t>HDInsight</a:t>
            </a:r>
            <a:br>
              <a:rPr lang="en-US" sz="1200" dirty="0">
                <a:solidFill>
                  <a:schemeClr val="bg1"/>
                </a:solidFill>
              </a:rPr>
            </a:br>
            <a:endParaRPr lang="en-US" sz="1200" dirty="0">
              <a:solidFill>
                <a:schemeClr val="bg1"/>
              </a:solidFill>
            </a:endParaRPr>
          </a:p>
        </p:txBody>
      </p:sp>
      <p:grpSp>
        <p:nvGrpSpPr>
          <p:cNvPr id="127" name="Group 126"/>
          <p:cNvGrpSpPr/>
          <p:nvPr/>
        </p:nvGrpSpPr>
        <p:grpSpPr>
          <a:xfrm>
            <a:off x="6725694" y="1618397"/>
            <a:ext cx="693444" cy="693444"/>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751094" y="2379440"/>
            <a:ext cx="693444" cy="693444"/>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grpSp>
      <p:sp>
        <p:nvSpPr>
          <p:cNvPr id="137" name="TextBox 136"/>
          <p:cNvSpPr txBox="1"/>
          <p:nvPr/>
        </p:nvSpPr>
        <p:spPr>
          <a:xfrm>
            <a:off x="7418198" y="1691370"/>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138" name="TextBox 137"/>
          <p:cNvSpPr txBox="1"/>
          <p:nvPr/>
        </p:nvSpPr>
        <p:spPr>
          <a:xfrm>
            <a:off x="6158903" y="2530255"/>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142" name="Freeform 141"/>
          <p:cNvSpPr/>
          <p:nvPr/>
        </p:nvSpPr>
        <p:spPr bwMode="auto">
          <a:xfrm>
            <a:off x="8441330" y="4029987"/>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669582" y="3269045"/>
            <a:ext cx="301767" cy="301767"/>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5282" y="4862391"/>
            <a:ext cx="225616" cy="225616"/>
          </a:xfrm>
          <a:prstGeom prst="rect">
            <a:avLst/>
          </a:prstGeom>
        </p:spPr>
      </p:pic>
    </p:spTree>
    <p:extLst>
      <p:ext uri="{BB962C8B-B14F-4D97-AF65-F5344CB8AC3E}">
        <p14:creationId xmlns:p14="http://schemas.microsoft.com/office/powerpoint/2010/main" val="9041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5833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600" dirty="0"/>
              <a:t>With Cortana Intelligence, better predict needs and trends</a:t>
            </a:r>
          </a:p>
        </p:txBody>
      </p:sp>
      <p:grpSp>
        <p:nvGrpSpPr>
          <p:cNvPr id="114" name="Group 113"/>
          <p:cNvGrpSpPr/>
          <p:nvPr/>
        </p:nvGrpSpPr>
        <p:grpSpPr>
          <a:xfrm>
            <a:off x="8251706" y="275625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9720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16" name="Group 115"/>
          <p:cNvGrpSpPr/>
          <p:nvPr/>
        </p:nvGrpSpPr>
        <p:grpSpPr>
          <a:xfrm>
            <a:off x="142486" y="400171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400171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9720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23" name="Group 122"/>
          <p:cNvGrpSpPr/>
          <p:nvPr/>
        </p:nvGrpSpPr>
        <p:grpSpPr>
          <a:xfrm>
            <a:off x="3897468" y="519720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400171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sp>
        <p:nvSpPr>
          <p:cNvPr id="71" name="TextBox 70"/>
          <p:cNvSpPr txBox="1"/>
          <p:nvPr/>
        </p:nvSpPr>
        <p:spPr>
          <a:xfrm>
            <a:off x="9011823" y="2700997"/>
            <a:ext cx="349961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The front brakes are needing </a:t>
            </a:r>
            <a:br>
              <a:rPr lang="en-US" sz="1600" i="1" dirty="0">
                <a:solidFill>
                  <a:schemeClr val="accent1"/>
                </a:solidFill>
              </a:rPr>
            </a:br>
            <a:r>
              <a:rPr lang="en-US" sz="1600" i="1" dirty="0">
                <a:solidFill>
                  <a:schemeClr val="accent1"/>
                </a:solidFill>
              </a:rPr>
              <a:t>to be serviced sooner than expected</a:t>
            </a:r>
          </a:p>
        </p:txBody>
      </p:sp>
      <p:sp>
        <p:nvSpPr>
          <p:cNvPr id="72" name="TextBox 71"/>
          <p:cNvSpPr txBox="1"/>
          <p:nvPr/>
        </p:nvSpPr>
        <p:spPr>
          <a:xfrm>
            <a:off x="9011823" y="5098088"/>
            <a:ext cx="3431580"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3 vehicles have daily mileage</a:t>
            </a:r>
            <a:br>
              <a:rPr lang="en-US" sz="1600" i="1" dirty="0">
                <a:solidFill>
                  <a:schemeClr val="accent1"/>
                </a:solidFill>
              </a:rPr>
            </a:br>
            <a:r>
              <a:rPr lang="en-US" sz="1600" i="1" dirty="0">
                <a:solidFill>
                  <a:schemeClr val="accent1"/>
                </a:solidFill>
              </a:rPr>
              <a:t>that qualify them for reduced rates</a:t>
            </a:r>
          </a:p>
        </p:txBody>
      </p:sp>
      <p:sp>
        <p:nvSpPr>
          <p:cNvPr id="74" name="TextBox 73"/>
          <p:cNvSpPr txBox="1"/>
          <p:nvPr/>
        </p:nvSpPr>
        <p:spPr>
          <a:xfrm>
            <a:off x="4582972" y="3871124"/>
            <a:ext cx="263379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24 vehicles are shown on </a:t>
            </a:r>
            <a:br>
              <a:rPr lang="en-US" sz="1600" i="1" dirty="0">
                <a:solidFill>
                  <a:schemeClr val="accent1"/>
                </a:solidFill>
              </a:rPr>
            </a:br>
            <a:r>
              <a:rPr lang="en-US" sz="1600" i="1" dirty="0">
                <a:solidFill>
                  <a:schemeClr val="accent1"/>
                </a:solidFill>
              </a:rPr>
              <a:t>a map, showing status</a:t>
            </a:r>
          </a:p>
        </p:txBody>
      </p:sp>
      <p:sp>
        <p:nvSpPr>
          <p:cNvPr id="75" name="TextBox 74"/>
          <p:cNvSpPr txBox="1"/>
          <p:nvPr/>
        </p:nvSpPr>
        <p:spPr>
          <a:xfrm>
            <a:off x="902989" y="3968073"/>
            <a:ext cx="2412327"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assistance</a:t>
            </a:r>
          </a:p>
          <a:p>
            <a:pPr>
              <a:lnSpc>
                <a:spcPct val="90000"/>
              </a:lnSpc>
              <a:spcAft>
                <a:spcPts val="600"/>
              </a:spcAft>
            </a:pPr>
            <a:r>
              <a:rPr lang="en-US" sz="1600" i="1" dirty="0">
                <a:solidFill>
                  <a:schemeClr val="accent1"/>
                </a:solidFill>
              </a:rPr>
              <a:t>Tow truck is on its way </a:t>
            </a:r>
            <a:br>
              <a:rPr lang="en-US" sz="1600" i="1" dirty="0">
                <a:solidFill>
                  <a:schemeClr val="accent1"/>
                </a:solidFill>
              </a:rPr>
            </a:br>
            <a:r>
              <a:rPr lang="en-US" sz="1600" i="1" dirty="0">
                <a:solidFill>
                  <a:schemeClr val="accent1"/>
                </a:solidFill>
              </a:rPr>
              <a:t>to vehicle B204</a:t>
            </a:r>
          </a:p>
        </p:txBody>
      </p:sp>
      <p:sp>
        <p:nvSpPr>
          <p:cNvPr id="76" name="TextBox 75"/>
          <p:cNvSpPr txBox="1"/>
          <p:nvPr/>
        </p:nvSpPr>
        <p:spPr>
          <a:xfrm>
            <a:off x="902989" y="5098088"/>
            <a:ext cx="2901372" cy="1286506"/>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14/15 vehicles meet </a:t>
            </a:r>
            <a:br>
              <a:rPr lang="en-US" sz="1600" i="1" dirty="0">
                <a:solidFill>
                  <a:schemeClr val="accent1"/>
                </a:solidFill>
              </a:rPr>
            </a:br>
            <a:r>
              <a:rPr lang="en-US" sz="1600" i="1" dirty="0">
                <a:solidFill>
                  <a:schemeClr val="accent1"/>
                </a:solidFill>
              </a:rPr>
              <a:t>standards and 1 is scheduled</a:t>
            </a:r>
            <a:br>
              <a:rPr lang="en-US" sz="1600" i="1" dirty="0">
                <a:solidFill>
                  <a:schemeClr val="accent1"/>
                </a:solidFill>
              </a:rPr>
            </a:br>
            <a:r>
              <a:rPr lang="en-US" sz="1600" i="1" dirty="0">
                <a:solidFill>
                  <a:schemeClr val="accent1"/>
                </a:solidFill>
              </a:rPr>
              <a:t>for maintenance </a:t>
            </a:r>
          </a:p>
        </p:txBody>
      </p:sp>
      <p:sp>
        <p:nvSpPr>
          <p:cNvPr id="77" name="TextBox 76"/>
          <p:cNvSpPr txBox="1"/>
          <p:nvPr/>
        </p:nvSpPr>
        <p:spPr>
          <a:xfrm>
            <a:off x="4644425" y="5098088"/>
            <a:ext cx="276197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a:t>
            </a:r>
          </a:p>
          <a:p>
            <a:pPr>
              <a:lnSpc>
                <a:spcPct val="90000"/>
              </a:lnSpc>
              <a:spcAft>
                <a:spcPts val="600"/>
              </a:spcAft>
            </a:pPr>
            <a:r>
              <a:rPr lang="en-US" sz="1600" i="1" dirty="0">
                <a:solidFill>
                  <a:schemeClr val="accent1"/>
                </a:solidFill>
              </a:rPr>
              <a:t>Temperature is beyond the </a:t>
            </a:r>
            <a:br>
              <a:rPr lang="en-US" sz="1600" i="1" dirty="0">
                <a:solidFill>
                  <a:schemeClr val="accent1"/>
                </a:solidFill>
              </a:rPr>
            </a:br>
            <a:r>
              <a:rPr lang="en-US" sz="1600" i="1" dirty="0">
                <a:solidFill>
                  <a:schemeClr val="accent1"/>
                </a:solidFill>
              </a:rPr>
              <a:t>ideal range for 13 vehicles</a:t>
            </a:r>
          </a:p>
        </p:txBody>
      </p:sp>
      <p:sp>
        <p:nvSpPr>
          <p:cNvPr id="78" name="TextBox 77"/>
          <p:cNvSpPr txBox="1"/>
          <p:nvPr/>
        </p:nvSpPr>
        <p:spPr>
          <a:xfrm>
            <a:off x="8974059" y="3871124"/>
            <a:ext cx="27932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Vehicle B204 is driving in </a:t>
            </a:r>
            <a:br>
              <a:rPr lang="en-US" sz="1600" i="1" dirty="0">
                <a:solidFill>
                  <a:schemeClr val="accent1"/>
                </a:solidFill>
              </a:rPr>
            </a:br>
            <a:r>
              <a:rPr lang="en-US" sz="1600" i="1" dirty="0">
                <a:solidFill>
                  <a:schemeClr val="accent1"/>
                </a:solidFill>
              </a:rPr>
              <a:t>eco-mode 78% of the time</a:t>
            </a:r>
          </a:p>
        </p:txBody>
      </p:sp>
      <p:sp>
        <p:nvSpPr>
          <p:cNvPr id="69" name="Freeform 5"/>
          <p:cNvSpPr>
            <a:spLocks noEditPoints="1"/>
          </p:cNvSpPr>
          <p:nvPr/>
        </p:nvSpPr>
        <p:spPr bwMode="auto">
          <a:xfrm>
            <a:off x="1795015" y="2749782"/>
            <a:ext cx="2293336" cy="1042424"/>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70" name="Group 8"/>
          <p:cNvGrpSpPr>
            <a:grpSpLocks noChangeAspect="1"/>
          </p:cNvGrpSpPr>
          <p:nvPr/>
        </p:nvGrpSpPr>
        <p:grpSpPr bwMode="auto">
          <a:xfrm>
            <a:off x="2194921" y="1828600"/>
            <a:ext cx="1088333" cy="600235"/>
            <a:chOff x="5218" y="1717"/>
            <a:chExt cx="330" cy="182"/>
          </a:xfrm>
          <a:solidFill>
            <a:srgbClr val="002050">
              <a:lumMod val="60000"/>
              <a:lumOff val="40000"/>
            </a:srgbClr>
          </a:solidFill>
        </p:grpSpPr>
        <p:sp>
          <p:nvSpPr>
            <p:cNvPr id="73" name="Freeform 9"/>
            <p:cNvSpPr>
              <a:spLocks/>
            </p:cNvSpPr>
            <p:nvPr/>
          </p:nvSpPr>
          <p:spPr bwMode="auto">
            <a:xfrm>
              <a:off x="5218" y="1717"/>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0" name="Freeform 10"/>
            <p:cNvSpPr>
              <a:spLocks/>
            </p:cNvSpPr>
            <p:nvPr/>
          </p:nvSpPr>
          <p:spPr bwMode="auto">
            <a:xfrm>
              <a:off x="5263" y="1783"/>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1" name="Freeform 11"/>
            <p:cNvSpPr>
              <a:spLocks/>
            </p:cNvSpPr>
            <p:nvPr/>
          </p:nvSpPr>
          <p:spPr bwMode="auto">
            <a:xfrm>
              <a:off x="5312" y="1849"/>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spTree>
    <p:extLst>
      <p:ext uri="{BB962C8B-B14F-4D97-AF65-F5344CB8AC3E}">
        <p14:creationId xmlns:p14="http://schemas.microsoft.com/office/powerpoint/2010/main" val="346488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161624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2547" y="0"/>
            <a:ext cx="5486816" cy="6458278"/>
          </a:xfrm>
          <a:prstGeom prst="rect">
            <a:avLst/>
          </a:prstGeom>
        </p:spPr>
      </p:pic>
      <p:sp>
        <p:nvSpPr>
          <p:cNvPr id="2" name="Title 1"/>
          <p:cNvSpPr>
            <a:spLocks noGrp="1"/>
          </p:cNvSpPr>
          <p:nvPr>
            <p:ph type="title"/>
          </p:nvPr>
        </p:nvSpPr>
        <p:spPr/>
        <p:txBody>
          <a:bodyPr/>
          <a:lstStyle/>
          <a:p>
            <a:r>
              <a:rPr lang="en-US" dirty="0"/>
              <a:t>Improve visibility and make</a:t>
            </a:r>
            <a:br>
              <a:rPr lang="en-US" dirty="0"/>
            </a:br>
            <a:r>
              <a:rPr lang="en-US" dirty="0"/>
              <a:t>accurate predictions</a:t>
            </a:r>
          </a:p>
        </p:txBody>
      </p:sp>
      <p:sp>
        <p:nvSpPr>
          <p:cNvPr id="3" name="Content Placeholder 2"/>
          <p:cNvSpPr>
            <a:spLocks noGrp="1"/>
          </p:cNvSpPr>
          <p:nvPr>
            <p:ph sz="quarter" idx="4294967295"/>
          </p:nvPr>
        </p:nvSpPr>
        <p:spPr>
          <a:xfrm>
            <a:off x="452612" y="1710004"/>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Dartmouth-Hitchcock revolutionizes </a:t>
            </a:r>
            <a:br>
              <a:rPr lang="en-US" sz="2448" i="1" dirty="0">
                <a:solidFill>
                  <a:schemeClr val="accent1"/>
                </a:solidFill>
              </a:rPr>
            </a:br>
            <a:r>
              <a:rPr lang="en-US" sz="2448" i="1" dirty="0">
                <a:solidFill>
                  <a:schemeClr val="accent1"/>
                </a:solidFill>
              </a:rPr>
              <a:t>personalized healthcare</a:t>
            </a:r>
          </a:p>
        </p:txBody>
      </p:sp>
      <p:sp>
        <p:nvSpPr>
          <p:cNvPr id="5" name="Rectangle 4"/>
          <p:cNvSpPr/>
          <p:nvPr/>
        </p:nvSpPr>
        <p:spPr bwMode="auto">
          <a:xfrm>
            <a:off x="10702982"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pic>
        <p:nvPicPr>
          <p:cNvPr id="2050" name="Picture 2" descr="https://intake.hitchcock.org/NewStudy/Images/DHMC%20Logo.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2612" y="5898393"/>
            <a:ext cx="2594163" cy="3876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1"/>
          <p:cNvSpPr/>
          <p:nvPr/>
        </p:nvSpPr>
        <p:spPr>
          <a:xfrm>
            <a:off x="6922548" y="2208798"/>
            <a:ext cx="5513045" cy="4249334"/>
          </a:xfrm>
          <a:prstGeom prst="rect">
            <a:avLst/>
          </a:prstGeom>
          <a:gradFill flip="none" rotWithShape="1">
            <a:gsLst>
              <a:gs pos="47100">
                <a:srgbClr val="000000">
                  <a:alpha val="56000"/>
                </a:srgbClr>
              </a:gs>
              <a:gs pos="0">
                <a:schemeClr val="tx1">
                  <a:alpha val="0"/>
                </a:schemeClr>
              </a:gs>
              <a:gs pos="100000">
                <a:sysClr val="windowText" lastClr="000000">
                  <a:alpha val="56000"/>
                </a:sysClr>
              </a:gs>
            </a:gsLst>
            <a:lin ang="5400000" scaled="1"/>
            <a:tileRect/>
          </a:gradFill>
        </p:spPr>
        <p:txBody>
          <a:bodyPr wrap="square" rIns="186521" bIns="285351" anchor="b">
            <a:noAutofit/>
          </a:bodyPr>
          <a:lstStyle/>
          <a:p>
            <a:pPr algn="r" defTabSz="951156">
              <a:spcBef>
                <a:spcPts val="1248"/>
              </a:spcBef>
              <a:defRPr/>
            </a:pPr>
            <a:endParaRPr lang="en-US" sz="1428" i="1" kern="0" dirty="0">
              <a:solidFill>
                <a:prstClr val="white"/>
              </a:solidFill>
            </a:endParaRPr>
          </a:p>
        </p:txBody>
      </p:sp>
      <p:graphicFrame>
        <p:nvGraphicFramePr>
          <p:cNvPr id="27" name="Table 26"/>
          <p:cNvGraphicFramePr>
            <a:graphicFrameLocks noGrp="1"/>
          </p:cNvGraphicFramePr>
          <p:nvPr>
            <p:extLst/>
          </p:nvPr>
        </p:nvGraphicFramePr>
        <p:xfrm>
          <a:off x="479915" y="2728394"/>
          <a:ext cx="5738323" cy="3393639"/>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37822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Static treatment plans | Outdated, generic data</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ImagineCare collects and analyzes real-time and historical data from across</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devices</a:t>
                      </a:r>
                      <a:r>
                        <a:rPr lang="en-US" sz="1400" kern="0" baseline="0" dirty="0">
                          <a:solidFill>
                            <a:schemeClr val="bg1"/>
                          </a:solidFill>
                          <a:latin typeface="+mn-lt"/>
                          <a:ea typeface="+mn-ea"/>
                          <a:cs typeface="+mn-cs"/>
                        </a:rPr>
                        <a:t> and records</a:t>
                      </a:r>
                      <a:r>
                        <a:rPr lang="en-US" sz="1400" kern="0" dirty="0">
                          <a:solidFill>
                            <a:schemeClr val="bg1"/>
                          </a:solidFill>
                          <a:latin typeface="+mn-lt"/>
                          <a:ea typeface="+mn-ea"/>
                          <a:cs typeface="+mn-cs"/>
                        </a:rPr>
                        <a:t>, then surfaces metrics in clinical dashboards and mobile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apps for a consumer-focused, personalized treatment plan.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205172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Empowered, healthier patients with personalized, evidence-based treatment plans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identify issues like heart attacks before they happen</a:t>
                      </a:r>
                    </a:p>
                    <a:p>
                      <a:pPr marL="177800" indent="-177800">
                        <a:buFont typeface="Arial" panose="020B0604020202020204" pitchFamily="34" charset="0"/>
                        <a:buChar char="•"/>
                      </a:pPr>
                      <a:r>
                        <a:rPr lang="en-US" sz="1400" kern="0" dirty="0">
                          <a:solidFill>
                            <a:schemeClr val="bg1"/>
                          </a:solidFill>
                          <a:latin typeface="+mn-lt"/>
                          <a:ea typeface="+mn-ea"/>
                          <a:cs typeface="+mn-cs"/>
                        </a:rPr>
                        <a:t>Millions of dollars saved in readmission costs, unnecessary ER and doctor visits, and less missed work</a:t>
                      </a:r>
                    </a:p>
                    <a:p>
                      <a:pPr marL="177800" indent="-177800">
                        <a:buFont typeface="Arial" panose="020B0604020202020204" pitchFamily="34" charset="0"/>
                        <a:buChar char="•"/>
                      </a:pPr>
                      <a:r>
                        <a:rPr lang="en-US" sz="1400" kern="0" dirty="0">
                          <a:solidFill>
                            <a:schemeClr val="bg1"/>
                          </a:solidFill>
                          <a:latin typeface="+mn-lt"/>
                          <a:ea typeface="+mn-ea"/>
                          <a:cs typeface="+mn-cs"/>
                        </a:rPr>
                        <a:t>Improved quality of life with 360° views of patient health</a:t>
                      </a:r>
                    </a:p>
                    <a:p>
                      <a:pPr marL="177800" indent="-177800">
                        <a:buFont typeface="Arial" panose="020B0604020202020204" pitchFamily="34" charset="0"/>
                        <a:buChar char="•"/>
                      </a:pPr>
                      <a:r>
                        <a:rPr lang="en-US" sz="1400" kern="0" dirty="0">
                          <a:solidFill>
                            <a:schemeClr val="bg1"/>
                          </a:solidFill>
                          <a:latin typeface="+mn-lt"/>
                          <a:ea typeface="+mn-ea"/>
                          <a:cs typeface="+mn-cs"/>
                        </a:rPr>
                        <a:t>More effective population health management</a:t>
                      </a:r>
                    </a:p>
                    <a:p>
                      <a:pPr marL="177800" indent="-177800">
                        <a:buFont typeface="Arial" panose="020B0604020202020204" pitchFamily="34" charset="0"/>
                        <a:buChar char="•"/>
                      </a:pP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4" name="Rectangle 3"/>
          <p:cNvSpPr/>
          <p:nvPr/>
        </p:nvSpPr>
        <p:spPr>
          <a:xfrm>
            <a:off x="7409062" y="4277042"/>
            <a:ext cx="4754297" cy="2008983"/>
          </a:xfrm>
          <a:prstGeom prst="rect">
            <a:avLst/>
          </a:prstGeom>
        </p:spPr>
        <p:txBody>
          <a:bodyPr wrap="square">
            <a:spAutoFit/>
          </a:bodyPr>
          <a:lstStyle/>
          <a:p>
            <a:pPr algn="r" defTabSz="951156">
              <a:spcBef>
                <a:spcPts val="1248"/>
              </a:spcBef>
              <a:defRPr/>
            </a:pPr>
            <a:r>
              <a:rPr lang="en-US" sz="1632" kern="0" dirty="0">
                <a:solidFill>
                  <a:prstClr val="white"/>
                </a:solidFill>
              </a:rPr>
              <a:t>“This system is really transforming how we can deliver health and wellness to the population. Despite all of the technology involved, </a:t>
            </a:r>
            <a:r>
              <a:rPr lang="en-US" sz="1632" kern="0" dirty="0" err="1">
                <a:solidFill>
                  <a:prstClr val="white"/>
                </a:solidFill>
              </a:rPr>
              <a:t>ImagineCare</a:t>
            </a:r>
            <a:r>
              <a:rPr lang="en-US" sz="1632" kern="0" dirty="0">
                <a:solidFill>
                  <a:prstClr val="white"/>
                </a:solidFill>
              </a:rPr>
              <a:t> does not lose</a:t>
            </a:r>
            <a:br>
              <a:rPr lang="en-US" sz="1632" kern="0" dirty="0">
                <a:solidFill>
                  <a:prstClr val="white"/>
                </a:solidFill>
              </a:rPr>
            </a:br>
            <a:r>
              <a:rPr lang="en-US" sz="1632" kern="0" dirty="0">
                <a:solidFill>
                  <a:prstClr val="white"/>
                </a:solidFill>
              </a:rPr>
              <a:t>that human touch, which is so important.”</a:t>
            </a:r>
            <a:endParaRPr lang="en-US" sz="2040" kern="0" dirty="0">
              <a:solidFill>
                <a:prstClr val="white"/>
              </a:solidFill>
            </a:endParaRPr>
          </a:p>
          <a:p>
            <a:pPr algn="r" defTabSz="951156">
              <a:spcBef>
                <a:spcPts val="1224"/>
              </a:spcBef>
              <a:defRPr/>
            </a:pPr>
            <a:r>
              <a:rPr lang="en-US" sz="1428" i="1" kern="0" dirty="0">
                <a:solidFill>
                  <a:prstClr val="white"/>
                </a:solidFill>
              </a:rPr>
              <a:t>Nathan Larson,</a:t>
            </a:r>
            <a:br>
              <a:rPr lang="en-US" sz="1428" kern="0" dirty="0">
                <a:solidFill>
                  <a:prstClr val="white"/>
                </a:solidFill>
              </a:rPr>
            </a:br>
            <a:r>
              <a:rPr lang="en-US" sz="1428" i="1" kern="0" dirty="0">
                <a:solidFill>
                  <a:prstClr val="white"/>
                </a:solidFill>
              </a:rPr>
              <a:t>Director of Remote Medical Sensing</a:t>
            </a:r>
          </a:p>
        </p:txBody>
      </p:sp>
    </p:spTree>
    <p:extLst>
      <p:ext uri="{BB962C8B-B14F-4D97-AF65-F5344CB8AC3E}">
        <p14:creationId xmlns:p14="http://schemas.microsoft.com/office/powerpoint/2010/main" val="15949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41322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ustomers.microsoft.com/Assets/3aa0bc91-79b8-e411-8afe-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1523" y="5765625"/>
            <a:ext cx="1524134" cy="567872"/>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48776" y="0"/>
            <a:ext cx="5486816" cy="6458278"/>
          </a:xfrm>
          <a:prstGeom prst="rect">
            <a:avLst/>
          </a:prstGeom>
        </p:spPr>
      </p:pic>
      <p:sp>
        <p:nvSpPr>
          <p:cNvPr id="2" name="Title 1"/>
          <p:cNvSpPr>
            <a:spLocks noGrp="1"/>
          </p:cNvSpPr>
          <p:nvPr>
            <p:ph type="title"/>
          </p:nvPr>
        </p:nvSpPr>
        <p:spPr/>
        <p:txBody>
          <a:bodyPr/>
          <a:lstStyle/>
          <a:p>
            <a:r>
              <a:rPr lang="en-US" dirty="0"/>
              <a:t>Get the right products to </a:t>
            </a:r>
            <a:br>
              <a:rPr lang="en-US" dirty="0"/>
            </a:br>
            <a:r>
              <a:rPr lang="en-US" dirty="0"/>
              <a:t>the right places</a:t>
            </a:r>
          </a:p>
        </p:txBody>
      </p:sp>
      <p:sp>
        <p:nvSpPr>
          <p:cNvPr id="3" name="Content Placeholder 2"/>
          <p:cNvSpPr>
            <a:spLocks noGrp="1"/>
          </p:cNvSpPr>
          <p:nvPr>
            <p:ph sz="quarter" idx="4294967295"/>
          </p:nvPr>
        </p:nvSpPr>
        <p:spPr>
          <a:xfrm>
            <a:off x="452612" y="1709773"/>
            <a:ext cx="6129924"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JJ Food Service optimizes their</a:t>
            </a:r>
            <a:br>
              <a:rPr lang="en-US" sz="2448" i="1" dirty="0">
                <a:solidFill>
                  <a:schemeClr val="accent1"/>
                </a:solidFill>
              </a:rPr>
            </a:br>
            <a:r>
              <a:rPr lang="en-US" sz="2448" i="1" dirty="0">
                <a:solidFill>
                  <a:schemeClr val="accent1"/>
                </a:solidFill>
              </a:rPr>
              <a:t>supply chain</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942420"/>
            <a:ext cx="5485947" cy="5508086"/>
          </a:xfrm>
          <a:prstGeom prst="rect">
            <a:avLst/>
          </a:prstGeom>
          <a:gradFill flip="none" rotWithShape="1">
            <a:gsLst>
              <a:gs pos="71000">
                <a:srgbClr val="000000">
                  <a:alpha val="70000"/>
                </a:srgbClr>
              </a:gs>
              <a:gs pos="0">
                <a:schemeClr val="tx1">
                  <a:alpha val="0"/>
                </a:schemeClr>
              </a:gs>
              <a:gs pos="97000">
                <a:sysClr val="windowText" lastClr="000000">
                  <a:alpha val="52000"/>
                </a:sysClr>
              </a:gs>
            </a:gsLst>
            <a:lin ang="5400000" scaled="1"/>
            <a:tileRect/>
          </a:gradFill>
        </p:spPr>
        <p:txBody>
          <a:bodyPr wrap="square" rIns="186521" bIns="285351" anchor="b">
            <a:noAutofit/>
          </a:bodyPr>
          <a:lstStyle/>
          <a:p>
            <a:pPr algn="r" defTabSz="951156">
              <a:spcBef>
                <a:spcPts val="1248"/>
              </a:spcBef>
              <a:defRPr/>
            </a:pPr>
            <a:r>
              <a:rPr lang="en-US" sz="1632" kern="0" dirty="0">
                <a:solidFill>
                  <a:prstClr val="white"/>
                </a:solidFill>
              </a:rPr>
              <a:t>“With Azure Machine Learning, the wow factor</a:t>
            </a:r>
            <a:br>
              <a:rPr lang="en-US" sz="1632" kern="0" dirty="0">
                <a:solidFill>
                  <a:prstClr val="white"/>
                </a:solidFill>
              </a:rPr>
            </a:br>
            <a:r>
              <a:rPr lang="en-US" sz="1632" kern="0" dirty="0">
                <a:solidFill>
                  <a:prstClr val="white"/>
                </a:solidFill>
              </a:rPr>
              <a:t>is huge. Customers are amazed that we can</a:t>
            </a:r>
            <a:br>
              <a:rPr lang="en-US" sz="1632" kern="0" dirty="0">
                <a:solidFill>
                  <a:prstClr val="white"/>
                </a:solidFill>
              </a:rPr>
            </a:br>
            <a:r>
              <a:rPr lang="en-US" sz="1632" kern="0" dirty="0">
                <a:solidFill>
                  <a:prstClr val="white"/>
                </a:solidFill>
              </a:rPr>
              <a:t>predict so accurately what they need.”</a:t>
            </a:r>
          </a:p>
          <a:p>
            <a:pPr algn="r" defTabSz="951156">
              <a:spcBef>
                <a:spcPts val="1248"/>
              </a:spcBef>
              <a:defRPr/>
            </a:pPr>
            <a:r>
              <a:rPr lang="en-US" sz="1632" i="1" kern="0" dirty="0" err="1">
                <a:solidFill>
                  <a:prstClr val="white"/>
                </a:solidFill>
                <a:cs typeface="Segoe UI" panose="020B0502040204020203" pitchFamily="34" charset="0"/>
              </a:rPr>
              <a:t>Mushtaque</a:t>
            </a:r>
            <a:r>
              <a:rPr lang="en-US" sz="1632" i="1" kern="0" dirty="0">
                <a:solidFill>
                  <a:prstClr val="white"/>
                </a:solidFill>
                <a:cs typeface="Segoe UI" panose="020B0502040204020203" pitchFamily="34" charset="0"/>
              </a:rPr>
              <a:t> Ahmed,</a:t>
            </a:r>
            <a:br>
              <a:rPr lang="en-US" sz="1632" i="1" kern="0" dirty="0">
                <a:solidFill>
                  <a:prstClr val="white"/>
                </a:solidFill>
                <a:cs typeface="Segoe UI" panose="020B0502040204020203" pitchFamily="34" charset="0"/>
              </a:rPr>
            </a:br>
            <a:r>
              <a:rPr lang="en-US" sz="1632" i="1" kern="0" dirty="0">
                <a:solidFill>
                  <a:prstClr val="white"/>
                </a:solidFill>
                <a:cs typeface="Segoe UI" panose="020B0502040204020203" pitchFamily="34" charset="0"/>
              </a:rPr>
              <a:t>COO, JJ Food Service</a:t>
            </a:r>
          </a:p>
        </p:txBody>
      </p:sp>
      <p:graphicFrame>
        <p:nvGraphicFramePr>
          <p:cNvPr id="27" name="Table 26"/>
          <p:cNvGraphicFramePr>
            <a:graphicFrameLocks noGrp="1"/>
          </p:cNvGraphicFramePr>
          <p:nvPr>
            <p:extLst/>
          </p:nvPr>
        </p:nvGraphicFramePr>
        <p:xfrm>
          <a:off x="452612" y="2665691"/>
          <a:ext cx="5488445" cy="2953244"/>
        </p:xfrm>
        <a:graphic>
          <a:graphicData uri="http://schemas.openxmlformats.org/drawingml/2006/table">
            <a:tbl>
              <a:tblPr firstRow="1" bandRow="1">
                <a:tableStyleId>{2D5ABB26-0587-4C30-8999-92F81FD0307C}</a:tableStyleId>
              </a:tblPr>
              <a:tblGrid>
                <a:gridCol w="960270">
                  <a:extLst>
                    <a:ext uri="{9D8B030D-6E8A-4147-A177-3AD203B41FA5}">
                      <a16:colId xmlns:a16="http://schemas.microsoft.com/office/drawing/2014/main" val="20000"/>
                    </a:ext>
                  </a:extLst>
                </a:gridCol>
                <a:gridCol w="4528175">
                  <a:extLst>
                    <a:ext uri="{9D8B030D-6E8A-4147-A177-3AD203B41FA5}">
                      <a16:colId xmlns:a16="http://schemas.microsoft.com/office/drawing/2014/main" val="20001"/>
                    </a:ext>
                  </a:extLst>
                </a:gridCol>
              </a:tblGrid>
              <a:tr h="6217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93260" marB="9326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Outdated legacy systems | Manual processes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Lack of supply chain visibility</a:t>
                      </a:r>
                    </a:p>
                  </a:txBody>
                  <a:tcPr marL="0" marR="0" marT="93260" marB="9326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5695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n-lt"/>
                          <a:ea typeface="+mn-ea"/>
                          <a:cs typeface="+mn-cs"/>
                        </a:rPr>
                        <a:t>Dynamic AX end-to-end with Azure Machine Learning analyzing</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real-time and historical customer data to create predictive shopping lists and provide product recommendations based on cart contents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74558">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Accurate predictions</a:t>
                      </a:r>
                      <a:r>
                        <a:rPr lang="en-US" sz="1400" kern="0" baseline="0" dirty="0">
                          <a:solidFill>
                            <a:schemeClr val="bg1"/>
                          </a:solidFill>
                          <a:latin typeface="+mn-lt"/>
                          <a:ea typeface="+mn-ea"/>
                          <a:cs typeface="+mn-cs"/>
                        </a:rPr>
                        <a:t> of customers’ needs</a:t>
                      </a:r>
                      <a:endParaRPr lang="en-US" sz="1400" kern="0" dirty="0">
                        <a:solidFill>
                          <a:schemeClr val="bg1"/>
                        </a:solidFill>
                        <a:latin typeface="+mn-lt"/>
                        <a:ea typeface="+mn-ea"/>
                        <a:cs typeface="+mn-cs"/>
                      </a:endParaRPr>
                    </a:p>
                    <a:p>
                      <a:pPr marL="177800" indent="-177800">
                        <a:buFont typeface="Arial" panose="020B0604020202020204" pitchFamily="34" charset="0"/>
                        <a:buChar char="•"/>
                      </a:pPr>
                      <a:r>
                        <a:rPr lang="en-US" sz="14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4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400" kern="0" dirty="0">
                          <a:solidFill>
                            <a:schemeClr val="bg1"/>
                          </a:solidFill>
                          <a:latin typeface="+mn-lt"/>
                          <a:ea typeface="+mn-ea"/>
                          <a:cs typeface="+mn-cs"/>
                        </a:rPr>
                        <a:t>Increase in basket value through upsell with</a:t>
                      </a:r>
                      <a:r>
                        <a:rPr lang="en-US" sz="1400" kern="0" baseline="0" dirty="0">
                          <a:solidFill>
                            <a:schemeClr val="bg1"/>
                          </a:solidFill>
                          <a:latin typeface="+mn-lt"/>
                          <a:ea typeface="+mn-ea"/>
                          <a:cs typeface="+mn-cs"/>
                        </a:rPr>
                        <a:t> d</a:t>
                      </a:r>
                      <a:r>
                        <a:rPr lang="en-US" sz="1400" kern="0" dirty="0">
                          <a:solidFill>
                            <a:schemeClr val="bg1"/>
                          </a:solidFill>
                          <a:latin typeface="+mn-lt"/>
                          <a:ea typeface="+mn-ea"/>
                          <a:cs typeface="+mn-cs"/>
                        </a:rPr>
                        <a:t>ecreased checkout times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24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6976" y="1677649"/>
            <a:ext cx="5984374" cy="3076079"/>
          </a:xfrm>
          <a:prstGeom prst="rect">
            <a:avLst/>
          </a:prstGeom>
        </p:spPr>
      </p:pic>
      <p:sp>
        <p:nvSpPr>
          <p:cNvPr id="2" name="Title 1"/>
          <p:cNvSpPr>
            <a:spLocks noGrp="1"/>
          </p:cNvSpPr>
          <p:nvPr>
            <p:ph type="title"/>
          </p:nvPr>
        </p:nvSpPr>
        <p:spPr/>
        <p:txBody>
          <a:bodyPr/>
          <a:lstStyle/>
          <a:p>
            <a:r>
              <a:rPr lang="en-US" dirty="0"/>
              <a:t>JJ Food Service Video</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8"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14681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10121303" y="2736674"/>
            <a:ext cx="1954849" cy="1810128"/>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 with </a:t>
              </a:r>
              <a:r>
                <a:rPr lang="en-US" sz="1428" b="1"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3" name="Group 2"/>
          <p:cNvGrpSpPr/>
          <p:nvPr/>
        </p:nvGrpSpPr>
        <p:grpSpPr>
          <a:xfrm>
            <a:off x="433875" y="2489433"/>
            <a:ext cx="1941094" cy="2611289"/>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 with </a:t>
              </a:r>
              <a:r>
                <a:rPr lang="en-US" sz="1428" b="1" dirty="0">
                  <a:solidFill>
                    <a:schemeClr val="bg1"/>
                  </a:solidFill>
                </a:rPr>
                <a:t>remote monitoring</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88005" y="2489433"/>
            <a:ext cx="2278325" cy="2611289"/>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right places with </a:t>
              </a:r>
              <a:r>
                <a:rPr lang="en-US" sz="1428" b="1"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5079365" y="2489433"/>
            <a:ext cx="2245260" cy="2611289"/>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 with </a:t>
              </a:r>
              <a:r>
                <a:rPr lang="en-US" sz="1428" b="1"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8" name="Group 7"/>
          <p:cNvGrpSpPr/>
          <p:nvPr/>
        </p:nvGrpSpPr>
        <p:grpSpPr>
          <a:xfrm>
            <a:off x="7537661" y="2489433"/>
            <a:ext cx="2370605" cy="2611289"/>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they start with </a:t>
              </a:r>
              <a:r>
                <a:rPr lang="en-US" sz="1428" b="1"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619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7" y="1"/>
            <a:ext cx="5486815" cy="6463458"/>
          </a:xfrm>
          <a:prstGeom prst="rect">
            <a:avLst/>
          </a:prstGeom>
        </p:spPr>
      </p:pic>
      <p:sp>
        <p:nvSpPr>
          <p:cNvPr id="2" name="Title 1"/>
          <p:cNvSpPr>
            <a:spLocks noGrp="1"/>
          </p:cNvSpPr>
          <p:nvPr>
            <p:ph type="title"/>
          </p:nvPr>
        </p:nvSpPr>
        <p:spPr>
          <a:xfrm>
            <a:off x="275481" y="295274"/>
            <a:ext cx="6533729" cy="917575"/>
          </a:xfrm>
        </p:spPr>
        <p:txBody>
          <a:bodyPr/>
          <a:lstStyle/>
          <a:p>
            <a:r>
              <a:rPr lang="en-US" dirty="0"/>
              <a:t>Offer customers exactly what they want, when they want it</a:t>
            </a:r>
          </a:p>
        </p:txBody>
      </p:sp>
      <p:sp>
        <p:nvSpPr>
          <p:cNvPr id="3" name="Content Placeholder 2"/>
          <p:cNvSpPr>
            <a:spLocks noGrp="1"/>
          </p:cNvSpPr>
          <p:nvPr>
            <p:ph sz="quarter" idx="4294967295"/>
          </p:nvPr>
        </p:nvSpPr>
        <p:spPr>
          <a:xfrm>
            <a:off x="452612" y="1709773"/>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Tangerine instantly adapts to</a:t>
            </a:r>
            <a:br>
              <a:rPr lang="en-US" sz="2448" i="1" dirty="0">
                <a:solidFill>
                  <a:schemeClr val="accent1"/>
                </a:solidFill>
              </a:rPr>
            </a:br>
            <a:r>
              <a:rPr lang="en-US" sz="2448" i="1" dirty="0">
                <a:solidFill>
                  <a:schemeClr val="accent1"/>
                </a:solidFill>
              </a:rPr>
              <a:t>customer feedback</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2051727"/>
            <a:ext cx="5485947" cy="4411732"/>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6521" bIns="285351" anchor="b">
            <a:noAutofit/>
          </a:bodyPr>
          <a:lstStyle/>
          <a:p>
            <a:pPr algn="r" defTabSz="951156">
              <a:spcBef>
                <a:spcPts val="1248"/>
              </a:spcBef>
              <a:defRPr/>
            </a:pPr>
            <a:r>
              <a:rPr lang="en-US" sz="1632" dirty="0"/>
              <a:t>“I can see us…creating predictive, context-aware financial services applications that give information based on the time and where the customer is.”</a:t>
            </a:r>
            <a:endParaRPr lang="en-US" sz="1632" kern="0" dirty="0">
              <a:solidFill>
                <a:prstClr val="white"/>
              </a:solidFill>
            </a:endParaRPr>
          </a:p>
          <a:p>
            <a:pPr algn="r" defTabSz="951156">
              <a:spcBef>
                <a:spcPts val="1248"/>
              </a:spcBef>
              <a:defRPr/>
            </a:pPr>
            <a:r>
              <a:rPr lang="en-US" sz="1428" i="1" kern="0" dirty="0">
                <a:solidFill>
                  <a:prstClr val="white"/>
                </a:solidFill>
                <a:cs typeface="Segoe UI" panose="020B0502040204020203" pitchFamily="34" charset="0"/>
              </a:rPr>
              <a:t>Billy Lo</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Head of Enterprise Architecture</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9915" y="2845835"/>
          <a:ext cx="5738323" cy="2943348"/>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61189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Lack of insight for targeted campaigns |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Inability to support data growth</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Microsoft</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Analytics Platform System (APS) along</a:t>
                      </a:r>
                      <a:r>
                        <a:rPr lang="en-US" sz="1400" kern="0" baseline="0" dirty="0">
                          <a:solidFill>
                            <a:schemeClr val="bg1"/>
                          </a:solidFill>
                          <a:latin typeface="+mn-lt"/>
                          <a:ea typeface="+mn-ea"/>
                          <a:cs typeface="+mn-cs"/>
                        </a:rPr>
                        <a:t> with 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enables instant analysis of social sentiment and customer feedback </a:t>
                      </a:r>
                      <a:r>
                        <a:rPr lang="en-US" sz="1400" kern="0" baseline="0" dirty="0">
                          <a:solidFill>
                            <a:schemeClr val="bg1"/>
                          </a:solidFill>
                          <a:latin typeface="+mn-lt"/>
                          <a:ea typeface="+mn-ea"/>
                          <a:cs typeface="+mn-cs"/>
                        </a:rPr>
                        <a:t>across </a:t>
                      </a:r>
                      <a:r>
                        <a:rPr lang="en-US" sz="1400" kern="0" dirty="0">
                          <a:solidFill>
                            <a:schemeClr val="bg1"/>
                          </a:solidFill>
                          <a:latin typeface="+mn-lt"/>
                          <a:ea typeface="+mn-ea"/>
                          <a:cs typeface="+mn-cs"/>
                        </a:rPr>
                        <a:t>digital, face-to-face and phone interactions.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6776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400" kern="0" dirty="0">
                          <a:solidFill>
                            <a:schemeClr val="bg1"/>
                          </a:solidFill>
                          <a:latin typeface="+mn-lt"/>
                          <a:ea typeface="+mn-ea"/>
                          <a:cs typeface="+mn-cs"/>
                        </a:rPr>
                        <a:t>Ability to</a:t>
                      </a:r>
                      <a:r>
                        <a:rPr lang="en-US" sz="1400" kern="0" baseline="0" dirty="0">
                          <a:solidFill>
                            <a:schemeClr val="bg1"/>
                          </a:solidFill>
                          <a:latin typeface="+mn-lt"/>
                          <a:ea typeface="+mn-ea"/>
                          <a:cs typeface="+mn-cs"/>
                        </a:rPr>
                        <a:t> make </a:t>
                      </a:r>
                      <a:r>
                        <a:rPr lang="en-US" sz="14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400" kern="0" dirty="0">
                          <a:solidFill>
                            <a:schemeClr val="bg1"/>
                          </a:solidFill>
                          <a:latin typeface="+mn-lt"/>
                          <a:ea typeface="+mn-ea"/>
                          <a:cs typeface="+mn-cs"/>
                        </a:rPr>
                        <a:t>Ability to offer incentives and new services to retain—and grow—its customer base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52612" y="5946234"/>
            <a:ext cx="1864235" cy="448722"/>
          </a:xfrm>
          <a:custGeom>
            <a:avLst/>
            <a:gdLst>
              <a:gd name="connsiteX0" fmla="*/ 0 w 4352925"/>
              <a:gd name="connsiteY0" fmla="*/ 0 h 1047750"/>
              <a:gd name="connsiteX1" fmla="*/ 4352925 w 4352925"/>
              <a:gd name="connsiteY1" fmla="*/ 0 h 1047750"/>
              <a:gd name="connsiteX2" fmla="*/ 4352925 w 4352925"/>
              <a:gd name="connsiteY2" fmla="*/ 1047750 h 1047750"/>
              <a:gd name="connsiteX3" fmla="*/ 3998069 w 4352925"/>
              <a:gd name="connsiteY3" fmla="*/ 1047750 h 1047750"/>
              <a:gd name="connsiteX4" fmla="*/ 3998069 w 4352925"/>
              <a:gd name="connsiteY4" fmla="*/ 743334 h 1047750"/>
              <a:gd name="connsiteX5" fmla="*/ 1978769 w 4352925"/>
              <a:gd name="connsiteY5" fmla="*/ 743334 h 1047750"/>
              <a:gd name="connsiteX6" fmla="*/ 1978769 w 4352925"/>
              <a:gd name="connsiteY6" fmla="*/ 1047750 h 1047750"/>
              <a:gd name="connsiteX7" fmla="*/ 0 w 4352925"/>
              <a:gd name="connsiteY7"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2925" h="1047750">
                <a:moveTo>
                  <a:pt x="0" y="0"/>
                </a:moveTo>
                <a:lnTo>
                  <a:pt x="4352925" y="0"/>
                </a:lnTo>
                <a:lnTo>
                  <a:pt x="4352925" y="1047750"/>
                </a:lnTo>
                <a:lnTo>
                  <a:pt x="3998069" y="1047750"/>
                </a:lnTo>
                <a:lnTo>
                  <a:pt x="3998069" y="743334"/>
                </a:lnTo>
                <a:lnTo>
                  <a:pt x="1978769" y="743334"/>
                </a:lnTo>
                <a:lnTo>
                  <a:pt x="1978769" y="1047750"/>
                </a:lnTo>
                <a:lnTo>
                  <a:pt x="0" y="1047750"/>
                </a:lnTo>
                <a:close/>
              </a:path>
            </a:pathLst>
          </a:custGeom>
        </p:spPr>
      </p:pic>
    </p:spTree>
    <p:extLst>
      <p:ext uri="{BB962C8B-B14F-4D97-AF65-F5344CB8AC3E}">
        <p14:creationId xmlns:p14="http://schemas.microsoft.com/office/powerpoint/2010/main" val="295463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p:txBody>
          <a:bodyPr/>
          <a:lstStyle/>
          <a:p>
            <a:r>
              <a:rPr lang="en-US" dirty="0"/>
              <a:t>Fix problems proactively</a:t>
            </a:r>
            <a:br>
              <a:rPr lang="en-US" dirty="0"/>
            </a:br>
            <a:r>
              <a:rPr lang="en-US" dirty="0"/>
              <a:t>before they start</a:t>
            </a:r>
          </a:p>
        </p:txBody>
      </p:sp>
      <p:sp>
        <p:nvSpPr>
          <p:cNvPr id="3" name="Content Placeholder 2"/>
          <p:cNvSpPr>
            <a:spLocks noGrp="1"/>
          </p:cNvSpPr>
          <p:nvPr>
            <p:ph sz="quarter" idx="4294967295"/>
          </p:nvPr>
        </p:nvSpPr>
        <p:spPr>
          <a:xfrm>
            <a:off x="478841" y="1709773"/>
            <a:ext cx="6469936" cy="768409"/>
          </a:xfrm>
        </p:spPr>
        <p:txBody>
          <a:bodyPr vert="horz" wrap="square" lIns="0" tIns="0" rIns="0" bIns="0" rtlCol="0">
            <a:spAutoFit/>
          </a:bodyPr>
          <a:lstStyle/>
          <a:p>
            <a:pPr marL="0" indent="0">
              <a:lnSpc>
                <a:spcPct val="100000"/>
              </a:lnSpc>
              <a:spcBef>
                <a:spcPts val="0"/>
              </a:spcBef>
              <a:buNone/>
            </a:pPr>
            <a:r>
              <a:rPr lang="en-US" sz="2448" i="1" dirty="0" err="1">
                <a:solidFill>
                  <a:schemeClr val="accent1"/>
                </a:solidFill>
              </a:rPr>
              <a:t>eSmart</a:t>
            </a:r>
            <a:r>
              <a:rPr lang="en-US" sz="2448" i="1" dirty="0">
                <a:solidFill>
                  <a:schemeClr val="accent1"/>
                </a:solidFill>
              </a:rPr>
              <a:t> Systems helps utilities prevent </a:t>
            </a:r>
            <a:br>
              <a:rPr lang="en-US" sz="2448" i="1" dirty="0">
                <a:solidFill>
                  <a:schemeClr val="accent1"/>
                </a:solidFill>
              </a:rPr>
            </a:br>
            <a:r>
              <a:rPr lang="en-US" sz="2448" i="1" dirty="0">
                <a:solidFill>
                  <a:schemeClr val="accent1"/>
                </a:solidFill>
              </a:rPr>
              <a:t>power outages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726448"/>
            <a:ext cx="5485947" cy="5737011"/>
          </a:xfrm>
          <a:prstGeom prst="rect">
            <a:avLst/>
          </a:prstGeom>
          <a:gradFill flip="none" rotWithShape="1">
            <a:gsLst>
              <a:gs pos="9000">
                <a:srgbClr val="000000">
                  <a:alpha val="8000"/>
                </a:srgbClr>
              </a:gs>
              <a:gs pos="0">
                <a:schemeClr val="tx1">
                  <a:alpha val="0"/>
                </a:schemeClr>
              </a:gs>
              <a:gs pos="5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a:t>
            </a:r>
            <a:r>
              <a:rPr lang="en-US" sz="1632" dirty="0"/>
              <a:t>We’re using a lot of different Microsoft Azure technologies, including Azure Machine Learning, but the core solution is to help operators predict issues to prevent blackouts</a:t>
            </a:r>
            <a:r>
              <a:rPr lang="en-US" sz="1632" kern="0" dirty="0">
                <a:solidFill>
                  <a:prstClr val="white"/>
                </a:solidFill>
              </a:rPr>
              <a:t>.” </a:t>
            </a:r>
          </a:p>
          <a:p>
            <a:pPr algn="r" defTabSz="951156">
              <a:spcBef>
                <a:spcPts val="1224"/>
              </a:spcBef>
              <a:defRPr/>
            </a:pPr>
            <a:r>
              <a:rPr lang="en-US" sz="1632" kern="0" dirty="0">
                <a:solidFill>
                  <a:prstClr val="white"/>
                </a:solidFill>
              </a:rPr>
              <a:t> </a:t>
            </a:r>
            <a:r>
              <a:rPr lang="en-US" sz="1428" i="1" kern="0" dirty="0">
                <a:solidFill>
                  <a:prstClr val="white"/>
                </a:solidFill>
                <a:cs typeface="Segoe UI" panose="020B0502040204020203" pitchFamily="34" charset="0"/>
              </a:rPr>
              <a:t>Knut Johansen</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8842" y="2583947"/>
          <a:ext cx="5910372" cy="2708660"/>
        </p:xfrm>
        <a:graphic>
          <a:graphicData uri="http://schemas.openxmlformats.org/drawingml/2006/table">
            <a:tbl>
              <a:tblPr firstRow="1" bandRow="1">
                <a:tableStyleId>{2D5ABB26-0587-4C30-8999-92F81FD0307C}</a:tableStyleId>
              </a:tblPr>
              <a:tblGrid>
                <a:gridCol w="1034091">
                  <a:extLst>
                    <a:ext uri="{9D8B030D-6E8A-4147-A177-3AD203B41FA5}">
                      <a16:colId xmlns:a16="http://schemas.microsoft.com/office/drawing/2014/main" val="20000"/>
                    </a:ext>
                  </a:extLst>
                </a:gridCol>
                <a:gridCol w="4876281">
                  <a:extLst>
                    <a:ext uri="{9D8B030D-6E8A-4147-A177-3AD203B41FA5}">
                      <a16:colId xmlns:a16="http://schemas.microsoft.com/office/drawing/2014/main" val="20001"/>
                    </a:ext>
                  </a:extLst>
                </a:gridCol>
              </a:tblGrid>
              <a:tr h="5424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Disparate data sources |  New technologies like smart meters</a:t>
                      </a:r>
                      <a:r>
                        <a:rPr lang="en-US" sz="1400" kern="0" baseline="0" dirty="0">
                          <a:solidFill>
                            <a:schemeClr val="bg1"/>
                          </a:solidFill>
                          <a:latin typeface="+mn-lt"/>
                          <a:ea typeface="+mn-ea"/>
                          <a:cs typeface="+mn-cs"/>
                        </a:rPr>
                        <a:t>  |  Aging grid infrastructure</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A combination of Microsoft</a:t>
                      </a:r>
                      <a:r>
                        <a:rPr lang="en-US" sz="1400" kern="0" baseline="0" dirty="0">
                          <a:solidFill>
                            <a:schemeClr val="bg1"/>
                          </a:solidFill>
                          <a:latin typeface="+mn-lt"/>
                          <a:ea typeface="+mn-ea"/>
                          <a:cs typeface="+mn-cs"/>
                        </a:rPr>
                        <a:t> Azure technologies, with Azure ML extracting </a:t>
                      </a:r>
                      <a:r>
                        <a:rPr lang="en-US" sz="1400" kern="0" dirty="0">
                          <a:solidFill>
                            <a:schemeClr val="bg1"/>
                          </a:solidFill>
                          <a:latin typeface="+mn-lt"/>
                          <a:ea typeface="+mn-ea"/>
                          <a:cs typeface="+mn-cs"/>
                        </a:rPr>
                        <a:t>insights from micro-second sensor and smart meter data to predict energy usage patterns and optimize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infrastructure maintenance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0253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400" kern="0" dirty="0">
                          <a:solidFill>
                            <a:schemeClr val="bg1"/>
                          </a:solidFill>
                          <a:latin typeface="+mn-lt"/>
                          <a:ea typeface="+mn-ea"/>
                          <a:cs typeface="+mn-cs"/>
                        </a:rPr>
                        <a:t>Optimized UIs to help </a:t>
                      </a:r>
                      <a:r>
                        <a:rPr lang="en-US" sz="1400" kern="0" baseline="0" dirty="0">
                          <a:solidFill>
                            <a:schemeClr val="bg1"/>
                          </a:solidFill>
                          <a:latin typeface="+mn-lt"/>
                          <a:ea typeface="+mn-ea"/>
                          <a:cs typeface="+mn-cs"/>
                        </a:rPr>
                        <a:t>utilities </a:t>
                      </a:r>
                      <a:r>
                        <a:rPr lang="en-US" sz="1400" kern="0" dirty="0">
                          <a:solidFill>
                            <a:schemeClr val="bg1"/>
                          </a:solidFill>
                          <a:latin typeface="+mn-lt"/>
                          <a:ea typeface="+mn-ea"/>
                          <a:cs typeface="+mn-cs"/>
                        </a:rPr>
                        <a:t>better manage their data</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integrate new energy sources and technologies</a:t>
                      </a:r>
                    </a:p>
                    <a:p>
                      <a:pPr marL="177800" indent="-177800">
                        <a:buFont typeface="Arial" panose="020B0604020202020204" pitchFamily="34" charset="0"/>
                        <a:buChar char="•"/>
                      </a:pPr>
                      <a:r>
                        <a:rPr lang="en-US" sz="1400" kern="0" dirty="0">
                          <a:solidFill>
                            <a:schemeClr val="bg1"/>
                          </a:solidFill>
                          <a:latin typeface="+mn-lt"/>
                          <a:ea typeface="+mn-ea"/>
                          <a:cs typeface="+mn-cs"/>
                        </a:rPr>
                        <a:t>Cost savings </a:t>
                      </a:r>
                      <a:r>
                        <a:rPr lang="en-US" sz="1400" kern="0" baseline="0" dirty="0">
                          <a:solidFill>
                            <a:schemeClr val="bg1"/>
                          </a:solidFill>
                          <a:latin typeface="+mn-lt"/>
                          <a:ea typeface="+mn-ea"/>
                          <a:cs typeface="+mn-cs"/>
                        </a:rPr>
                        <a:t>from moving load to off-peak hours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122" name="Picture 2" descr="https://customers.microsoft.com/Assets/a5f8e10b-a3c9-e411-bbbe-6c3be5a8e164/eSmart%20Systems%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9915" y="5680032"/>
            <a:ext cx="2188737" cy="43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1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6388" y="1729675"/>
            <a:ext cx="5713816" cy="2927078"/>
          </a:xfrm>
          <a:prstGeom prst="rect">
            <a:avLst/>
          </a:prstGeom>
        </p:spPr>
      </p:pic>
      <p:sp>
        <p:nvSpPr>
          <p:cNvPr id="2" name="Title 1"/>
          <p:cNvSpPr>
            <a:spLocks noGrp="1"/>
          </p:cNvSpPr>
          <p:nvPr>
            <p:ph type="title"/>
          </p:nvPr>
        </p:nvSpPr>
        <p:spPr/>
        <p:txBody>
          <a:bodyPr/>
          <a:lstStyle/>
          <a:p>
            <a:r>
              <a:rPr lang="en-US" dirty="0"/>
              <a:t>eSmart Systems Video</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759687" y="2625514"/>
            <a:ext cx="1352290" cy="432785"/>
          </a:xfrm>
          <a:prstGeom prst="rect">
            <a:avLst/>
          </a:prstGeom>
        </p:spPr>
      </p:pic>
      <p:sp>
        <p:nvSpPr>
          <p:cNvPr id="8" name="Freeform 101">
            <a:hlinkClick r:id="rId5"/>
          </p:cNvPr>
          <p:cNvSpPr>
            <a:spLocks/>
          </p:cNvSpPr>
          <p:nvPr/>
        </p:nvSpPr>
        <p:spPr bwMode="black">
          <a:xfrm rot="10800000">
            <a:off x="5365011" y="2648455"/>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34238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a:xfrm>
            <a:off x="275481" y="295274"/>
            <a:ext cx="5942756" cy="917575"/>
          </a:xfrm>
        </p:spPr>
        <p:txBody>
          <a:bodyPr/>
          <a:lstStyle/>
          <a:p>
            <a:r>
              <a:rPr lang="en-US" dirty="0"/>
              <a:t>Explore new business opportunities</a:t>
            </a:r>
          </a:p>
        </p:txBody>
      </p:sp>
      <p:sp>
        <p:nvSpPr>
          <p:cNvPr id="3" name="Content Placeholder 2"/>
          <p:cNvSpPr>
            <a:spLocks noGrp="1"/>
          </p:cNvSpPr>
          <p:nvPr>
            <p:ph sz="quarter" idx="4294967295"/>
          </p:nvPr>
        </p:nvSpPr>
        <p:spPr>
          <a:xfrm>
            <a:off x="452612" y="1705398"/>
            <a:ext cx="5423995" cy="768409"/>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ThyssenKrupp Elevator develops new</a:t>
            </a:r>
            <a:br>
              <a:rPr lang="en-US" sz="2448" i="1" dirty="0">
                <a:solidFill>
                  <a:schemeClr val="accent1"/>
                </a:solidFill>
              </a:rPr>
            </a:br>
            <a:r>
              <a:rPr lang="en-US" sz="2448" i="1" dirty="0">
                <a:solidFill>
                  <a:schemeClr val="accent1"/>
                </a:solidFill>
              </a:rPr>
              <a:t>services capabilities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1212850"/>
            <a:ext cx="5485947" cy="5250610"/>
          </a:xfrm>
          <a:prstGeom prst="rect">
            <a:avLst/>
          </a:prstGeom>
          <a:gradFill flip="none" rotWithShape="1">
            <a:gsLst>
              <a:gs pos="19000">
                <a:srgbClr val="000000">
                  <a:alpha val="5000"/>
                </a:srgbClr>
              </a:gs>
              <a:gs pos="0">
                <a:schemeClr val="tx1">
                  <a:alpha val="0"/>
                </a:schemeClr>
              </a:gs>
              <a:gs pos="4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“We wanted to go beyond the industry standard of preventative maintenance, to offer predictive and</a:t>
            </a:r>
            <a:br>
              <a:rPr lang="en-US" sz="1632" kern="0" dirty="0">
                <a:solidFill>
                  <a:prstClr val="white"/>
                </a:solidFill>
              </a:rPr>
            </a:br>
            <a:r>
              <a:rPr lang="en-US" sz="1632" kern="0" dirty="0">
                <a:solidFill>
                  <a:prstClr val="white"/>
                </a:solidFill>
              </a:rPr>
              <a:t>even preemptive maintenance.” </a:t>
            </a:r>
          </a:p>
          <a:p>
            <a:pPr algn="r" defTabSz="951156">
              <a:spcBef>
                <a:spcPts val="1224"/>
              </a:spcBef>
              <a:defRPr/>
            </a:pPr>
            <a:r>
              <a:rPr lang="en-US" sz="1428" i="1" kern="0" dirty="0">
                <a:solidFill>
                  <a:prstClr val="white"/>
                </a:solidFill>
                <a:cs typeface="Segoe UI" panose="020B0502040204020203" pitchFamily="34" charset="0"/>
              </a:rPr>
              <a:t>Andreas </a:t>
            </a:r>
            <a:r>
              <a:rPr lang="en-US" sz="1428" i="1" kern="0" dirty="0" err="1">
                <a:solidFill>
                  <a:prstClr val="white"/>
                </a:solidFill>
                <a:cs typeface="Segoe UI" panose="020B0502040204020203" pitchFamily="34" charset="0"/>
              </a:rPr>
              <a:t>Schierenbeck</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 ThyssenKrupp Elevator</a:t>
            </a:r>
          </a:p>
        </p:txBody>
      </p:sp>
      <p:graphicFrame>
        <p:nvGraphicFramePr>
          <p:cNvPr id="27" name="Table 26"/>
          <p:cNvGraphicFramePr>
            <a:graphicFrameLocks noGrp="1"/>
          </p:cNvGraphicFramePr>
          <p:nvPr>
            <p:extLst/>
          </p:nvPr>
        </p:nvGraphicFramePr>
        <p:xfrm>
          <a:off x="472144" y="2575197"/>
          <a:ext cx="5738323" cy="3007471"/>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58447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Variable elevator uptime |  The need for competitive differentiation</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6580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Several Azure technologies, including Machine Learning, that</a:t>
                      </a:r>
                      <a:r>
                        <a:rPr lang="en-US" sz="1400" kern="0" baseline="0" dirty="0">
                          <a:solidFill>
                            <a:schemeClr val="bg1"/>
                          </a:solidFill>
                          <a:latin typeface="+mn-lt"/>
                          <a:ea typeface="+mn-ea"/>
                          <a:cs typeface="+mn-cs"/>
                        </a:rPr>
                        <a:t> enable monitoring via a real-time dashboard and that instruct technicians on optimal maintenance activities through dynamic predictive models</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57189">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Increased elevator uptime</a:t>
                      </a:r>
                    </a:p>
                    <a:p>
                      <a:pPr marL="177800" indent="-177800">
                        <a:buFont typeface="Arial" panose="020B0604020202020204" pitchFamily="34" charset="0"/>
                        <a:buChar char="•"/>
                      </a:pPr>
                      <a:r>
                        <a:rPr lang="en-US" sz="1400" kern="0" dirty="0">
                          <a:solidFill>
                            <a:schemeClr val="bg1"/>
                          </a:solidFill>
                          <a:latin typeface="+mn-lt"/>
                          <a:ea typeface="+mn-ea"/>
                          <a:cs typeface="+mn-cs"/>
                        </a:rPr>
                        <a:t>Reduced costs for ThyssenKrupp and its customers</a:t>
                      </a:r>
                    </a:p>
                    <a:p>
                      <a:pPr marL="177800" indent="-177800">
                        <a:buFont typeface="Arial" panose="020B0604020202020204" pitchFamily="34" charset="0"/>
                        <a:buChar char="•"/>
                      </a:pPr>
                      <a:r>
                        <a:rPr lang="en-US" sz="1400" kern="0" dirty="0">
                          <a:solidFill>
                            <a:schemeClr val="bg1"/>
                          </a:solidFill>
                          <a:latin typeface="+mn-lt"/>
                          <a:ea typeface="+mn-ea"/>
                          <a:cs typeface="+mn-cs"/>
                        </a:rPr>
                        <a:t>Rich, real-time data visualization and awareness</a:t>
                      </a:r>
                      <a:r>
                        <a:rPr lang="en-US" sz="1400" kern="0" baseline="0" dirty="0">
                          <a:solidFill>
                            <a:schemeClr val="bg1"/>
                          </a:solidFill>
                          <a:latin typeface="+mn-lt"/>
                          <a:ea typeface="+mn-ea"/>
                          <a:cs typeface="+mn-cs"/>
                        </a:rPr>
                        <a:t> of </a:t>
                      </a:r>
                      <a:r>
                        <a:rPr lang="en-US" sz="1400" kern="0" dirty="0">
                          <a:solidFill>
                            <a:schemeClr val="bg1"/>
                          </a:solidFill>
                          <a:latin typeface="+mn-lt"/>
                          <a:ea typeface="+mn-ea"/>
                          <a:cs typeface="+mn-cs"/>
                        </a:rPr>
                        <a:t>issues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offer predictive maintenance services for customers around the globe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146" name="Picture 2" descr="http://3.bp.blogspot.com/-W36PIvjDVMI/UZ4NFuxqmKI/AAAAAAAAAHE/Vw2WpgICb-c/s1600/ThyssenKrupp_logo.jpg"/>
          <p:cNvPicPr>
            <a:picLocks noChangeAspect="1" noChangeArrowheads="1"/>
          </p:cNvPicPr>
          <p:nvPr/>
        </p:nvPicPr>
        <p:blipFill rotWithShape="1">
          <a:blip r:embed="rId4"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67183" y="5844076"/>
            <a:ext cx="2067271" cy="5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6480" y="1553470"/>
            <a:ext cx="6186309" cy="3324436"/>
          </a:xfrm>
          <a:prstGeom prst="rect">
            <a:avLst/>
          </a:prstGeom>
        </p:spPr>
      </p:pic>
      <p:sp>
        <p:nvSpPr>
          <p:cNvPr id="2" name="Title 1"/>
          <p:cNvSpPr>
            <a:spLocks noGrp="1"/>
          </p:cNvSpPr>
          <p:nvPr>
            <p:ph type="title"/>
          </p:nvPr>
        </p:nvSpPr>
        <p:spPr/>
        <p:txBody>
          <a:bodyPr/>
          <a:lstStyle/>
          <a:p>
            <a:r>
              <a:rPr lang="en-US" dirty="0"/>
              <a:t>ThyssenKrupp Demo + Video</a:t>
            </a:r>
          </a:p>
        </p:txBody>
      </p:sp>
      <p:pic>
        <p:nvPicPr>
          <p:cNvPr id="11" name="Picture 10">
            <a:hlinkClick r:id="rId4"/>
          </p:cNvPr>
          <p:cNvPicPr>
            <a:picLocks noChangeAspect="1"/>
          </p:cNvPicPr>
          <p:nvPr/>
        </p:nvPicPr>
        <p:blipFill rotWithShape="1">
          <a:blip r:embed="rId5" cstate="email">
            <a:extLst>
              <a:ext uri="{28A0092B-C50C-407E-A947-70E740481C1C}">
                <a14:useLocalDpi xmlns:a14="http://schemas.microsoft.com/office/drawing/2010/main"/>
              </a:ext>
            </a:extLst>
          </a:blip>
          <a:srcRect l="32532" b="675"/>
          <a:stretch/>
        </p:blipFill>
        <p:spPr>
          <a:xfrm>
            <a:off x="5720829" y="2962287"/>
            <a:ext cx="1352290" cy="432785"/>
          </a:xfrm>
          <a:prstGeom prst="rect">
            <a:avLst/>
          </a:prstGeom>
        </p:spPr>
      </p:pic>
      <p:sp>
        <p:nvSpPr>
          <p:cNvPr id="12" name="Freeform 101">
            <a:hlinkClick r:id="rId4"/>
          </p:cNvPr>
          <p:cNvSpPr>
            <a:spLocks/>
          </p:cNvSpPr>
          <p:nvPr/>
        </p:nvSpPr>
        <p:spPr bwMode="black">
          <a:xfrm rot="10800000">
            <a:off x="5326152"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spTree>
    <p:extLst>
      <p:ext uri="{BB962C8B-B14F-4D97-AF65-F5344CB8AC3E}">
        <p14:creationId xmlns:p14="http://schemas.microsoft.com/office/powerpoint/2010/main" val="133979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Cortana Intelligence today</a:t>
            </a:r>
          </a:p>
        </p:txBody>
      </p:sp>
      <p:sp>
        <p:nvSpPr>
          <p:cNvPr id="4" name="Rectangle 3"/>
          <p:cNvSpPr/>
          <p:nvPr/>
        </p:nvSpPr>
        <p:spPr>
          <a:xfrm>
            <a:off x="366141" y="2217116"/>
            <a:ext cx="3840438" cy="1846659"/>
          </a:xfrm>
          <a:prstGeom prst="rect">
            <a:avLst/>
          </a:prstGeom>
        </p:spPr>
        <p:txBody>
          <a:bodyPr wrap="square">
            <a:spAutoFit/>
          </a:bodyPr>
          <a:lstStyle/>
          <a:p>
            <a:r>
              <a:rPr lang="en-US" sz="2400" dirty="0">
                <a:solidFill>
                  <a:schemeClr val="accent1"/>
                </a:solidFill>
              </a:rPr>
              <a:t>1. Learn more</a:t>
            </a:r>
          </a:p>
          <a:p>
            <a:endParaRPr lang="en-US" dirty="0">
              <a:solidFill>
                <a:schemeClr val="accent1"/>
              </a:solidFill>
            </a:endParaRPr>
          </a:p>
          <a:p>
            <a:r>
              <a:rPr lang="en-US" dirty="0">
                <a:solidFill>
                  <a:schemeClr val="accent1"/>
                </a:solidFill>
              </a:rPr>
              <a:t>Keep up on the latest cloud-based analytics news on our </a:t>
            </a:r>
            <a:r>
              <a:rPr lang="en-US" dirty="0">
                <a:solidFill>
                  <a:schemeClr val="accent1"/>
                </a:solidFill>
                <a:hlinkClick r:id="rId3"/>
              </a:rPr>
              <a:t>blog</a:t>
            </a:r>
            <a:r>
              <a:rPr lang="en-US" dirty="0">
                <a:solidFill>
                  <a:schemeClr val="accent1"/>
                </a:solidFill>
              </a:rPr>
              <a:t> ▶</a:t>
            </a:r>
          </a:p>
          <a:p>
            <a:endParaRPr lang="en-US" dirty="0">
              <a:solidFill>
                <a:schemeClr val="accent1"/>
              </a:solidFill>
            </a:endParaRPr>
          </a:p>
          <a:p>
            <a:endParaRPr lang="en-US" dirty="0">
              <a:solidFill>
                <a:schemeClr val="accent1"/>
              </a:solidFill>
            </a:endParaRPr>
          </a:p>
        </p:txBody>
      </p:sp>
      <p:sp>
        <p:nvSpPr>
          <p:cNvPr id="5" name="Rectangle 4"/>
          <p:cNvSpPr/>
          <p:nvPr/>
        </p:nvSpPr>
        <p:spPr>
          <a:xfrm>
            <a:off x="8353857" y="2217116"/>
            <a:ext cx="4082617" cy="830997"/>
          </a:xfrm>
          <a:prstGeom prst="rect">
            <a:avLst/>
          </a:prstGeom>
        </p:spPr>
        <p:txBody>
          <a:bodyPr wrap="square">
            <a:spAutoFit/>
          </a:bodyPr>
          <a:lstStyle/>
          <a:p>
            <a:r>
              <a:rPr lang="en-US" sz="2400" dirty="0">
                <a:solidFill>
                  <a:schemeClr val="accent1"/>
                </a:solidFill>
              </a:rPr>
              <a:t>3. Find or become a partner</a:t>
            </a:r>
          </a:p>
          <a:p>
            <a:endParaRPr lang="en-US" sz="2400" dirty="0">
              <a:solidFill>
                <a:schemeClr val="accent1"/>
              </a:solidFill>
            </a:endParaRPr>
          </a:p>
        </p:txBody>
      </p:sp>
      <p:sp>
        <p:nvSpPr>
          <p:cNvPr id="6" name="Rectangle 5"/>
          <p:cNvSpPr/>
          <p:nvPr/>
        </p:nvSpPr>
        <p:spPr>
          <a:xfrm>
            <a:off x="4496248" y="2217116"/>
            <a:ext cx="3840438" cy="1107996"/>
          </a:xfrm>
          <a:prstGeom prst="rect">
            <a:avLst/>
          </a:prstGeom>
        </p:spPr>
        <p:txBody>
          <a:bodyPr wrap="square">
            <a:spAutoFit/>
          </a:bodyPr>
          <a:lstStyle/>
          <a:p>
            <a:r>
              <a:rPr lang="en-US" sz="2400" dirty="0">
                <a:solidFill>
                  <a:schemeClr val="accent1"/>
                </a:solidFill>
              </a:rPr>
              <a:t>2. Get trained</a:t>
            </a:r>
          </a:p>
          <a:p>
            <a:endParaRPr lang="en-US" sz="2400" dirty="0">
              <a:solidFill>
                <a:schemeClr val="accent1"/>
              </a:solidFill>
            </a:endParaRPr>
          </a:p>
          <a:p>
            <a:endParaRPr lang="en-US" dirty="0">
              <a:solidFill>
                <a:schemeClr val="accent1"/>
              </a:solidFill>
            </a:endParaRPr>
          </a:p>
        </p:txBody>
      </p:sp>
      <p:sp>
        <p:nvSpPr>
          <p:cNvPr id="7" name="Rectangle 6"/>
          <p:cNvSpPr/>
          <p:nvPr/>
        </p:nvSpPr>
        <p:spPr>
          <a:xfrm>
            <a:off x="275004" y="6480337"/>
            <a:ext cx="10476607" cy="369332"/>
          </a:xfrm>
          <a:prstGeom prst="rect">
            <a:avLst/>
          </a:prstGeom>
        </p:spPr>
        <p:txBody>
          <a:bodyPr wrap="square">
            <a:spAutoFit/>
          </a:bodyPr>
          <a:lstStyle/>
          <a:p>
            <a:endParaRPr lang="en-US" dirty="0">
              <a:solidFill>
                <a:srgbClr val="00BCF2"/>
              </a:solidFill>
            </a:endParaRPr>
          </a:p>
        </p:txBody>
      </p:sp>
      <p:cxnSp>
        <p:nvCxnSpPr>
          <p:cNvPr id="8" name="Straight Connector 7"/>
          <p:cNvCxnSpPr/>
          <p:nvPr/>
        </p:nvCxnSpPr>
        <p:spPr>
          <a:xfrm>
            <a:off x="4274481"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94385"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96248" y="3864687"/>
            <a:ext cx="3291804" cy="923330"/>
          </a:xfrm>
          <a:prstGeom prst="rect">
            <a:avLst/>
          </a:prstGeom>
        </p:spPr>
        <p:txBody>
          <a:bodyPr wrap="square">
            <a:spAutoFit/>
          </a:bodyPr>
          <a:lstStyle/>
          <a:p>
            <a:r>
              <a:rPr lang="en-US" dirty="0">
                <a:solidFill>
                  <a:schemeClr val="accent1"/>
                </a:solidFill>
              </a:rPr>
              <a:t>Participate in Data Science and Machine Learning Essentials </a:t>
            </a:r>
            <a:r>
              <a:rPr lang="en-US" dirty="0">
                <a:solidFill>
                  <a:schemeClr val="accent1"/>
                </a:solidFill>
                <a:hlinkClick r:id="rId4"/>
              </a:rPr>
              <a:t>course</a:t>
            </a:r>
            <a:r>
              <a:rPr lang="en-US" dirty="0">
                <a:solidFill>
                  <a:schemeClr val="accent1"/>
                </a:solidFill>
              </a:rPr>
              <a:t> through </a:t>
            </a:r>
            <a:r>
              <a:rPr lang="en-US" dirty="0" err="1">
                <a:solidFill>
                  <a:schemeClr val="accent1"/>
                </a:solidFill>
              </a:rPr>
              <a:t>edX</a:t>
            </a:r>
            <a:r>
              <a:rPr lang="en-US" dirty="0">
                <a:solidFill>
                  <a:schemeClr val="accent1"/>
                </a:solidFill>
              </a:rPr>
              <a:t> ▶</a:t>
            </a:r>
          </a:p>
        </p:txBody>
      </p:sp>
      <p:sp>
        <p:nvSpPr>
          <p:cNvPr id="11" name="Rectangle 10"/>
          <p:cNvSpPr/>
          <p:nvPr/>
        </p:nvSpPr>
        <p:spPr>
          <a:xfrm>
            <a:off x="4496248" y="2852473"/>
            <a:ext cx="3291804" cy="646331"/>
          </a:xfrm>
          <a:prstGeom prst="rect">
            <a:avLst/>
          </a:prstGeom>
        </p:spPr>
        <p:txBody>
          <a:bodyPr wrap="square">
            <a:spAutoFit/>
          </a:bodyPr>
          <a:lstStyle/>
          <a:p>
            <a:r>
              <a:rPr lang="en-US" dirty="0">
                <a:solidFill>
                  <a:schemeClr val="accent1"/>
                </a:solidFill>
              </a:rPr>
              <a:t>Watch the Cortana Intelligence </a:t>
            </a:r>
            <a:r>
              <a:rPr lang="en-US" dirty="0">
                <a:solidFill>
                  <a:schemeClr val="accent1"/>
                </a:solidFill>
                <a:hlinkClick r:id="rId5"/>
              </a:rPr>
              <a:t>Workshop</a:t>
            </a:r>
            <a:r>
              <a:rPr lang="en-US" dirty="0">
                <a:solidFill>
                  <a:schemeClr val="accent1"/>
                </a:solidFill>
              </a:rPr>
              <a:t> ▶</a:t>
            </a:r>
          </a:p>
        </p:txBody>
      </p:sp>
      <p:sp>
        <p:nvSpPr>
          <p:cNvPr id="12" name="Rectangle 11"/>
          <p:cNvSpPr/>
          <p:nvPr/>
        </p:nvSpPr>
        <p:spPr>
          <a:xfrm>
            <a:off x="8301227" y="3864687"/>
            <a:ext cx="2834009" cy="646331"/>
          </a:xfrm>
          <a:prstGeom prst="rect">
            <a:avLst/>
          </a:prstGeom>
        </p:spPr>
        <p:txBody>
          <a:bodyPr wrap="square">
            <a:spAutoFit/>
          </a:bodyPr>
          <a:lstStyle/>
          <a:p>
            <a:r>
              <a:rPr lang="en-US" dirty="0">
                <a:solidFill>
                  <a:schemeClr val="bg2"/>
                </a:solidFill>
                <a:hlinkClick r:id="rId6"/>
              </a:rPr>
              <a:t>Become </a:t>
            </a:r>
            <a:r>
              <a:rPr lang="en-US" dirty="0">
                <a:solidFill>
                  <a:schemeClr val="accent1"/>
                </a:solidFill>
              </a:rPr>
              <a:t>a Cortana Intelligence Partner ▶</a:t>
            </a:r>
          </a:p>
        </p:txBody>
      </p:sp>
      <p:sp>
        <p:nvSpPr>
          <p:cNvPr id="13" name="Rectangle 12"/>
          <p:cNvSpPr/>
          <p:nvPr/>
        </p:nvSpPr>
        <p:spPr>
          <a:xfrm>
            <a:off x="8301227" y="2848249"/>
            <a:ext cx="3291202" cy="923330"/>
          </a:xfrm>
          <a:prstGeom prst="rect">
            <a:avLst/>
          </a:prstGeom>
        </p:spPr>
        <p:txBody>
          <a:bodyPr wrap="square">
            <a:spAutoFit/>
          </a:bodyPr>
          <a:lstStyle/>
          <a:p>
            <a:r>
              <a:rPr lang="en-US" dirty="0">
                <a:solidFill>
                  <a:schemeClr val="accent1"/>
                </a:solidFill>
                <a:hlinkClick r:id="rId7"/>
              </a:rPr>
              <a:t>Connect with a partner </a:t>
            </a:r>
            <a:r>
              <a:rPr lang="en-US" dirty="0">
                <a:solidFill>
                  <a:schemeClr val="accent1"/>
                </a:solidFill>
              </a:rPr>
              <a:t>who can help tailor Cortana Intelligence to your needs ▶</a:t>
            </a:r>
          </a:p>
        </p:txBody>
      </p:sp>
      <p:sp>
        <p:nvSpPr>
          <p:cNvPr id="14" name="Rectangle 13"/>
          <p:cNvSpPr/>
          <p:nvPr/>
        </p:nvSpPr>
        <p:spPr>
          <a:xfrm>
            <a:off x="366141" y="3864687"/>
            <a:ext cx="3840438" cy="646331"/>
          </a:xfrm>
          <a:prstGeom prst="rect">
            <a:avLst/>
          </a:prstGeom>
        </p:spPr>
        <p:txBody>
          <a:bodyPr wrap="square">
            <a:spAutoFit/>
          </a:bodyPr>
          <a:lstStyle/>
          <a:p>
            <a:r>
              <a:rPr lang="en-US" dirty="0">
                <a:solidFill>
                  <a:schemeClr val="accent1"/>
                </a:solidFill>
              </a:rPr>
              <a:t>Visit the Cortana Intelligence</a:t>
            </a:r>
            <a:r>
              <a:rPr lang="en-US" dirty="0">
                <a:solidFill>
                  <a:srgbClr val="002050"/>
                </a:solidFill>
              </a:rPr>
              <a:t> </a:t>
            </a:r>
            <a:r>
              <a:rPr lang="en-US" dirty="0">
                <a:solidFill>
                  <a:srgbClr val="002050"/>
                </a:solidFill>
                <a:hlinkClick r:id="rId8"/>
              </a:rPr>
              <a:t>page</a:t>
            </a:r>
            <a:r>
              <a:rPr lang="en-US" dirty="0">
                <a:solidFill>
                  <a:srgbClr val="002050"/>
                </a:solidFill>
              </a:rPr>
              <a:t> </a:t>
            </a:r>
            <a:r>
              <a:rPr lang="en-US" dirty="0">
                <a:solidFill>
                  <a:schemeClr val="accent1"/>
                </a:solidFill>
              </a:rPr>
              <a:t>▶</a:t>
            </a:r>
          </a:p>
          <a:p>
            <a:endParaRPr lang="en-US" dirty="0">
              <a:solidFill>
                <a:schemeClr val="bg2"/>
              </a:solidFill>
            </a:endParaRPr>
          </a:p>
        </p:txBody>
      </p:sp>
    </p:spTree>
    <p:extLst>
      <p:ext uri="{BB962C8B-B14F-4D97-AF65-F5344CB8AC3E}">
        <p14:creationId xmlns:p14="http://schemas.microsoft.com/office/powerpoint/2010/main" val="385887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318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436475" cy="6994525"/>
          </a:xfrm>
          <a:prstGeom prst="rect">
            <a:avLst/>
          </a:prstGeom>
        </p:spPr>
      </p:pic>
      <p:sp>
        <p:nvSpPr>
          <p:cNvPr id="3" name="Title 2"/>
          <p:cNvSpPr>
            <a:spLocks noGrp="1"/>
          </p:cNvSpPr>
          <p:nvPr>
            <p:ph type="title"/>
          </p:nvPr>
        </p:nvSpPr>
        <p:spPr/>
        <p:txBody>
          <a:bodyPr/>
          <a:lstStyle/>
          <a:p>
            <a:r>
              <a:rPr lang="en-US" dirty="0">
                <a:solidFill>
                  <a:schemeClr val="tx1"/>
                </a:solidFill>
              </a:rPr>
              <a:t>Video: American Eagle</a:t>
            </a:r>
          </a:p>
        </p:txBody>
      </p:sp>
      <p:sp>
        <p:nvSpPr>
          <p:cNvPr id="5" name="TextBox 4">
            <a:hlinkClick r:id="rId4"/>
          </p:cNvPr>
          <p:cNvSpPr txBox="1"/>
          <p:nvPr/>
        </p:nvSpPr>
        <p:spPr>
          <a:xfrm>
            <a:off x="832338" y="6237385"/>
            <a:ext cx="1230017" cy="215444"/>
          </a:xfrm>
          <a:prstGeom prst="rect">
            <a:avLst/>
          </a:prstGeom>
        </p:spPr>
        <p:txBody>
          <a:bodyPr vert="horz" wrap="square" lIns="0" tIns="0" rIns="0" bIns="0" rtlCol="0" anchor="t">
            <a:noAutofit/>
          </a:bodyPr>
          <a:lstStyle/>
          <a:p>
            <a:r>
              <a:rPr lang="en-GB" sz="1400" b="1" dirty="0">
                <a:solidFill>
                  <a:schemeClr val="bg1">
                    <a:lumMod val="95000"/>
                  </a:schemeClr>
                </a:solidFill>
                <a:ea typeface="Segoe UI" pitchFamily="34" charset="0"/>
                <a:cs typeface="Segoe UI" pitchFamily="34" charset="0"/>
              </a:rPr>
              <a:t>WATCH VIDEO</a:t>
            </a:r>
          </a:p>
        </p:txBody>
      </p:sp>
      <p:grpSp>
        <p:nvGrpSpPr>
          <p:cNvPr id="6" name="Group 5"/>
          <p:cNvGrpSpPr/>
          <p:nvPr/>
        </p:nvGrpSpPr>
        <p:grpSpPr>
          <a:xfrm>
            <a:off x="463713" y="6119146"/>
            <a:ext cx="1598642" cy="451922"/>
            <a:chOff x="463713" y="6119146"/>
            <a:chExt cx="1598642" cy="451922"/>
          </a:xfrm>
          <a:solidFill>
            <a:schemeClr val="tx1"/>
          </a:solidFill>
        </p:grpSpPr>
        <p:sp>
          <p:nvSpPr>
            <p:cNvPr id="7" name="Freeform 101">
              <a:hlinkClick r:id="rId4"/>
            </p:cNvPr>
            <p:cNvSpPr>
              <a:spLocks/>
            </p:cNvSpPr>
            <p:nvPr/>
          </p:nvSpPr>
          <p:spPr bwMode="black">
            <a:xfrm rot="10800000">
              <a:off x="463713" y="6119146"/>
              <a:ext cx="301285"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grpFill/>
            <a:ln>
              <a:noFill/>
            </a:ln>
            <a:extLst/>
          </p:spPr>
          <p:txBody>
            <a:bodyPr vert="horz" wrap="square" lIns="89619" tIns="44810" rIns="89619" bIns="44810" numCol="1" anchor="t" anchorCtr="0" compatLnSpc="1">
              <a:prstTxWarp prst="textNoShape">
                <a:avLst/>
              </a:prstTxWarp>
            </a:bodyPr>
            <a:lstStyle/>
            <a:p>
              <a:endParaRPr lang="en-US" sz="2156"/>
            </a:p>
          </p:txBody>
        </p:sp>
        <p:sp>
          <p:nvSpPr>
            <p:cNvPr id="8" name="TextBox 7">
              <a:hlinkClick r:id="rId4"/>
            </p:cNvPr>
            <p:cNvSpPr txBox="1"/>
            <p:nvPr/>
          </p:nvSpPr>
          <p:spPr>
            <a:xfrm>
              <a:off x="832338" y="6237385"/>
              <a:ext cx="1230017" cy="215444"/>
            </a:xfrm>
            <a:prstGeom prst="rect">
              <a:avLst/>
            </a:prstGeom>
            <a:noFill/>
          </p:spPr>
          <p:txBody>
            <a:bodyPr vert="horz" wrap="square" lIns="0" tIns="0" rIns="0" bIns="0" rtlCol="0" anchor="t">
              <a:noAutofit/>
            </a:bodyPr>
            <a:lstStyle/>
            <a:p>
              <a:r>
                <a:rPr lang="en-GB" sz="1400" b="1" dirty="0">
                  <a:ea typeface="Segoe UI" pitchFamily="34" charset="0"/>
                  <a:cs typeface="Segoe UI" pitchFamily="34" charset="0"/>
                </a:rPr>
                <a:t>WATCH VIDEO</a:t>
              </a:r>
            </a:p>
          </p:txBody>
        </p:sp>
      </p:grpSp>
    </p:spTree>
    <p:extLst>
      <p:ext uri="{BB962C8B-B14F-4D97-AF65-F5344CB8AC3E}">
        <p14:creationId xmlns:p14="http://schemas.microsoft.com/office/powerpoint/2010/main" val="4172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35" y="-1"/>
            <a:ext cx="12436475" cy="6995160"/>
            <a:chOff x="-635" y="-1"/>
            <a:chExt cx="12436475" cy="699516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5" name="Rectangle 4"/>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Rectangle 5"/>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txBox="1">
            <a:spLocks/>
          </p:cNvSpPr>
          <p:nvPr/>
        </p:nvSpPr>
        <p:spPr>
          <a:xfrm>
            <a:off x="371454" y="3868195"/>
            <a:ext cx="5486399"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Think about a really big data problem</a:t>
            </a:r>
          </a:p>
        </p:txBody>
      </p:sp>
      <p:grpSp>
        <p:nvGrpSpPr>
          <p:cNvPr id="2" name="Group 1"/>
          <p:cNvGrpSpPr/>
          <p:nvPr/>
        </p:nvGrpSpPr>
        <p:grpSpPr>
          <a:xfrm>
            <a:off x="575531" y="2208755"/>
            <a:ext cx="1059628" cy="1059628"/>
            <a:chOff x="575531" y="2208755"/>
            <a:chExt cx="1059628" cy="1059628"/>
          </a:xfrm>
        </p:grpSpPr>
        <p:sp>
          <p:nvSpPr>
            <p:cNvPr id="8" name="Oval 7"/>
            <p:cNvSpPr/>
            <p:nvPr/>
          </p:nvSpPr>
          <p:spPr bwMode="auto">
            <a:xfrm>
              <a:off x="575531" y="2208755"/>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4"/>
            <p:cNvGrpSpPr>
              <a:grpSpLocks noChangeAspect="1"/>
            </p:cNvGrpSpPr>
            <p:nvPr/>
          </p:nvGrpSpPr>
          <p:grpSpPr bwMode="auto">
            <a:xfrm>
              <a:off x="821976" y="2446654"/>
              <a:ext cx="566738" cy="476250"/>
              <a:chOff x="518" y="1575"/>
              <a:chExt cx="357" cy="300"/>
            </a:xfrm>
            <a:solidFill>
              <a:schemeClr val="tx1"/>
            </a:solidFill>
          </p:grpSpPr>
          <p:sp>
            <p:nvSpPr>
              <p:cNvPr id="10" name="Freeform 5"/>
              <p:cNvSpPr>
                <a:spLocks noEditPoints="1"/>
              </p:cNvSpPr>
              <p:nvPr/>
            </p:nvSpPr>
            <p:spPr bwMode="auto">
              <a:xfrm>
                <a:off x="518" y="1575"/>
                <a:ext cx="357" cy="300"/>
              </a:xfrm>
              <a:custGeom>
                <a:avLst/>
                <a:gdLst>
                  <a:gd name="T0" fmla="*/ 357 w 357"/>
                  <a:gd name="T1" fmla="*/ 300 h 300"/>
                  <a:gd name="T2" fmla="*/ 0 w 357"/>
                  <a:gd name="T3" fmla="*/ 300 h 300"/>
                  <a:gd name="T4" fmla="*/ 178 w 357"/>
                  <a:gd name="T5" fmla="*/ 0 h 300"/>
                  <a:gd name="T6" fmla="*/ 357 w 357"/>
                  <a:gd name="T7" fmla="*/ 300 h 300"/>
                  <a:gd name="T8" fmla="*/ 34 w 357"/>
                  <a:gd name="T9" fmla="*/ 280 h 300"/>
                  <a:gd name="T10" fmla="*/ 323 w 357"/>
                  <a:gd name="T11" fmla="*/ 280 h 300"/>
                  <a:gd name="T12" fmla="*/ 178 w 357"/>
                  <a:gd name="T13" fmla="*/ 39 h 300"/>
                  <a:gd name="T14" fmla="*/ 34 w 357"/>
                  <a:gd name="T15" fmla="*/ 28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300">
                    <a:moveTo>
                      <a:pt x="357" y="300"/>
                    </a:moveTo>
                    <a:lnTo>
                      <a:pt x="0" y="300"/>
                    </a:lnTo>
                    <a:lnTo>
                      <a:pt x="178" y="0"/>
                    </a:lnTo>
                    <a:lnTo>
                      <a:pt x="357" y="300"/>
                    </a:lnTo>
                    <a:close/>
                    <a:moveTo>
                      <a:pt x="34" y="280"/>
                    </a:moveTo>
                    <a:lnTo>
                      <a:pt x="323" y="280"/>
                    </a:lnTo>
                    <a:lnTo>
                      <a:pt x="178" y="39"/>
                    </a:lnTo>
                    <a:lnTo>
                      <a:pt x="34"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6"/>
              <p:cNvSpPr>
                <a:spLocks noChangeArrowheads="1"/>
              </p:cNvSpPr>
              <p:nvPr/>
            </p:nvSpPr>
            <p:spPr bwMode="auto">
              <a:xfrm>
                <a:off x="687" y="1672"/>
                <a:ext cx="19" cy="1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7"/>
              <p:cNvSpPr>
                <a:spLocks noChangeArrowheads="1"/>
              </p:cNvSpPr>
              <p:nvPr/>
            </p:nvSpPr>
            <p:spPr bwMode="auto">
              <a:xfrm>
                <a:off x="687" y="1814"/>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4246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2"/>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7"/>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a:t>
            </a:r>
          </a:p>
        </p:txBody>
      </p:sp>
      <p:sp>
        <p:nvSpPr>
          <p:cNvPr id="47" name="Rectangle 46"/>
          <p:cNvSpPr/>
          <p:nvPr/>
        </p:nvSpPr>
        <p:spPr bwMode="auto">
          <a:xfrm>
            <a:off x="433875" y="3466463"/>
            <a:ext cx="1728059" cy="818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a:t>
            </a:r>
            <a:endParaRPr lang="en-US" sz="1428" b="1" dirty="0">
              <a:solidFill>
                <a:schemeClr val="bg1"/>
              </a:solidFill>
            </a:endParaRP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sp>
        <p:nvSpPr>
          <p:cNvPr id="52" name="Rectangle 51"/>
          <p:cNvSpPr/>
          <p:nvPr/>
        </p:nvSpPr>
        <p:spPr bwMode="auto">
          <a:xfrm>
            <a:off x="10121302" y="3466464"/>
            <a:ext cx="1854006" cy="490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a:t>
            </a:r>
          </a:p>
        </p:txBody>
      </p:sp>
      <p:grpSp>
        <p:nvGrpSpPr>
          <p:cNvPr id="36" name="Group 35"/>
          <p:cNvGrpSpPr/>
          <p:nvPr/>
        </p:nvGrpSpPr>
        <p:grpSpPr>
          <a:xfrm>
            <a:off x="488412" y="2017897"/>
            <a:ext cx="1133219" cy="1131673"/>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5" name="Group 4"/>
          <p:cNvGrpSpPr/>
          <p:nvPr/>
        </p:nvGrpSpPr>
        <p:grpSpPr>
          <a:xfrm>
            <a:off x="10341559" y="2146924"/>
            <a:ext cx="1319577" cy="873620"/>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7496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6632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324624"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8266"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33874" y="4530910"/>
            <a:ext cx="1768526" cy="1636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a:t>
            </a:r>
            <a:br>
              <a:rPr lang="en-US" sz="1428" dirty="0">
                <a:solidFill>
                  <a:schemeClr val="bg1"/>
                </a:solidFill>
              </a:rPr>
            </a:br>
            <a:r>
              <a:rPr lang="en-US" sz="1428" dirty="0">
                <a:solidFill>
                  <a:schemeClr val="bg1"/>
                </a:solidFill>
              </a:rPr>
              <a:t>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a:t>
            </a:r>
            <a:br>
              <a:rPr lang="en-US" sz="1428" dirty="0">
                <a:solidFill>
                  <a:schemeClr val="bg1"/>
                </a:solidFill>
              </a:rPr>
            </a:br>
            <a:r>
              <a:rPr lang="en-US" sz="1428" dirty="0">
                <a:solidFill>
                  <a:schemeClr val="bg1"/>
                </a:solidFill>
              </a:rPr>
              <a:t>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and compliance management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530" dirty="0">
              <a:solidFill>
                <a:schemeClr val="bg1"/>
              </a:solidFill>
            </a:endParaRPr>
          </a:p>
        </p:txBody>
      </p:sp>
      <p:grpSp>
        <p:nvGrpSpPr>
          <p:cNvPr id="13" name="Group 12"/>
          <p:cNvGrpSpPr/>
          <p:nvPr/>
        </p:nvGrpSpPr>
        <p:grpSpPr>
          <a:xfrm>
            <a:off x="2588004" y="2024316"/>
            <a:ext cx="2065290" cy="4159733"/>
            <a:chOff x="2527723" y="1935817"/>
            <a:chExt cx="2024978" cy="4078540"/>
          </a:xfrm>
        </p:grpSpPr>
        <p:sp>
          <p:nvSpPr>
            <p:cNvPr id="49" name="Rectangle 48"/>
            <p:cNvSpPr/>
            <p:nvPr/>
          </p:nvSpPr>
          <p:spPr bwMode="auto">
            <a:xfrm>
              <a:off x="2527723" y="3349816"/>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a:t>
              </a:r>
              <a:br>
                <a:rPr lang="en-US" sz="1428" dirty="0">
                  <a:solidFill>
                    <a:schemeClr val="bg1"/>
                  </a:solidFill>
                </a:rPr>
              </a:br>
              <a:r>
                <a:rPr lang="en-US" sz="1428" dirty="0">
                  <a:solidFill>
                    <a:schemeClr val="bg1"/>
                  </a:solidFill>
                </a:rPr>
                <a:t>right places</a:t>
              </a:r>
              <a:endParaRPr lang="en-US" sz="1428" b="1" dirty="0">
                <a:solidFill>
                  <a:schemeClr val="bg1"/>
                </a:solidFill>
              </a:endParaRPr>
            </a:p>
          </p:txBody>
        </p:sp>
        <p:grpSp>
          <p:nvGrpSpPr>
            <p:cNvPr id="33" name="Group 32"/>
            <p:cNvGrpSpPr/>
            <p:nvPr/>
          </p:nvGrpSpPr>
          <p:grpSpPr>
            <a:xfrm>
              <a:off x="3170829" y="1935817"/>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79" name="Rectangle 78"/>
            <p:cNvSpPr/>
            <p:nvPr/>
          </p:nvSpPr>
          <p:spPr bwMode="auto">
            <a:xfrm>
              <a:off x="2527723" y="4393485"/>
              <a:ext cx="13280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Inventory </a:t>
              </a:r>
              <a:br>
                <a:rPr lang="en-US" sz="1428" dirty="0">
                  <a:solidFill>
                    <a:schemeClr val="bg1"/>
                  </a:solidFill>
                </a:rPr>
              </a:br>
              <a:r>
                <a:rPr lang="en-US" sz="1428" dirty="0">
                  <a:solidFill>
                    <a:schemeClr val="bg1"/>
                  </a:solidFill>
                </a:rPr>
                <a:t>management</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Supply chain optimization</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Marketing mix optimization</a:t>
              </a:r>
            </a:p>
            <a:p>
              <a:pPr defTabSz="932563">
                <a:spcAft>
                  <a:spcPts val="1224"/>
                </a:spcAft>
                <a:buSzPct val="90000"/>
              </a:pPr>
              <a:endParaRPr lang="en-US" sz="1530" dirty="0">
                <a:solidFill>
                  <a:schemeClr val="bg1"/>
                </a:solidFill>
              </a:endParaRPr>
            </a:p>
          </p:txBody>
        </p:sp>
      </p:grpSp>
      <p:grpSp>
        <p:nvGrpSpPr>
          <p:cNvPr id="14" name="Group 13"/>
          <p:cNvGrpSpPr/>
          <p:nvPr/>
        </p:nvGrpSpPr>
        <p:grpSpPr>
          <a:xfrm>
            <a:off x="5079364" y="1942525"/>
            <a:ext cx="2032225" cy="4241525"/>
            <a:chOff x="4928895" y="1855622"/>
            <a:chExt cx="1992558" cy="4158735"/>
          </a:xfrm>
        </p:grpSpPr>
        <p:sp>
          <p:nvSpPr>
            <p:cNvPr id="50" name="Rectangle 49"/>
            <p:cNvSpPr/>
            <p:nvPr/>
          </p:nvSpPr>
          <p:spPr bwMode="auto">
            <a:xfrm>
              <a:off x="4928895" y="3349815"/>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a:t>
              </a:r>
            </a:p>
          </p:txBody>
        </p:sp>
        <p:grpSp>
          <p:nvGrpSpPr>
            <p:cNvPr id="40" name="Group 39"/>
            <p:cNvGrpSpPr/>
            <p:nvPr/>
          </p:nvGrpSpPr>
          <p:grpSpPr>
            <a:xfrm>
              <a:off x="5297148" y="1855622"/>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0" name="Rectangle 79"/>
            <p:cNvSpPr/>
            <p:nvPr/>
          </p:nvSpPr>
          <p:spPr bwMode="auto">
            <a:xfrm>
              <a:off x="4928895"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Personalized</a:t>
              </a:r>
              <a:br>
                <a:rPr lang="en-US" sz="1428" dirty="0">
                  <a:solidFill>
                    <a:schemeClr val="bg1"/>
                  </a:solidFill>
                </a:rPr>
              </a:br>
              <a:r>
                <a:rPr lang="en-US" sz="1428" dirty="0">
                  <a:solidFill>
                    <a:schemeClr val="bg1"/>
                  </a:solidFill>
                </a:rPr>
                <a:t>offers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 recommendations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product introduction</a:t>
              </a:r>
            </a:p>
            <a:p>
              <a:pPr defTabSz="932563">
                <a:spcAft>
                  <a:spcPts val="1224"/>
                </a:spcAft>
                <a:buClr>
                  <a:srgbClr val="0078D7"/>
                </a:buClr>
                <a:buSzPct val="90000"/>
              </a:pPr>
              <a:endParaRPr lang="en-US" sz="1428" dirty="0">
                <a:solidFill>
                  <a:schemeClr val="bg1"/>
                </a:solidFill>
              </a:endParaRPr>
            </a:p>
          </p:txBody>
        </p:sp>
      </p:grpSp>
      <p:grpSp>
        <p:nvGrpSpPr>
          <p:cNvPr id="15" name="Group 14"/>
          <p:cNvGrpSpPr/>
          <p:nvPr/>
        </p:nvGrpSpPr>
        <p:grpSpPr>
          <a:xfrm>
            <a:off x="7537660" y="1975044"/>
            <a:ext cx="2157571" cy="4209006"/>
            <a:chOff x="7297646" y="1887506"/>
            <a:chExt cx="2115458" cy="4126851"/>
          </a:xfrm>
        </p:grpSpPr>
        <p:sp>
          <p:nvSpPr>
            <p:cNvPr id="51" name="Rectangle 50"/>
            <p:cNvSpPr/>
            <p:nvPr/>
          </p:nvSpPr>
          <p:spPr bwMode="auto">
            <a:xfrm>
              <a:off x="7297647" y="3349815"/>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a:t>
              </a:r>
              <a:br>
                <a:rPr lang="en-US" sz="1428" dirty="0">
                  <a:solidFill>
                    <a:schemeClr val="bg1"/>
                  </a:solidFill>
                </a:rPr>
              </a:br>
              <a:r>
                <a:rPr lang="en-US" sz="1428" dirty="0">
                  <a:solidFill>
                    <a:schemeClr val="bg1"/>
                  </a:solidFill>
                </a:rPr>
                <a:t>they start</a:t>
              </a:r>
            </a:p>
          </p:txBody>
        </p:sp>
        <p:grpSp>
          <p:nvGrpSpPr>
            <p:cNvPr id="43" name="Group 42"/>
            <p:cNvGrpSpPr/>
            <p:nvPr/>
          </p:nvGrpSpPr>
          <p:grpSpPr>
            <a:xfrm>
              <a:off x="7759308" y="1887506"/>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1" name="Rectangle 80"/>
            <p:cNvSpPr/>
            <p:nvPr/>
          </p:nvSpPr>
          <p:spPr bwMode="auto">
            <a:xfrm>
              <a:off x="7297646"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Predictive maintenance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Operational</a:t>
              </a:r>
              <a:br>
                <a:rPr lang="en-US" sz="1428" dirty="0">
                  <a:solidFill>
                    <a:schemeClr val="bg1"/>
                  </a:solidFill>
                </a:rPr>
              </a:br>
              <a:r>
                <a:rPr lang="en-US" sz="1428" dirty="0">
                  <a:solidFill>
                    <a:schemeClr val="bg1"/>
                  </a:solidFill>
                </a:rPr>
                <a:t>efficiency</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service improvement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sp>
        <p:nvSpPr>
          <p:cNvPr id="82" name="Rectangle 81"/>
          <p:cNvSpPr/>
          <p:nvPr/>
        </p:nvSpPr>
        <p:spPr bwMode="auto">
          <a:xfrm>
            <a:off x="10121302" y="4530910"/>
            <a:ext cx="1859655" cy="1653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Cross-sell </a:t>
            </a:r>
            <a:br>
              <a:rPr lang="en-US" sz="1428" dirty="0">
                <a:solidFill>
                  <a:schemeClr val="bg1"/>
                </a:solidFill>
              </a:rPr>
            </a:br>
            <a:r>
              <a:rPr lang="en-US" sz="1428" dirty="0">
                <a:solidFill>
                  <a:schemeClr val="bg1"/>
                </a:solidFill>
              </a:rPr>
              <a:t>and upsell</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Product-as-</a:t>
            </a:r>
            <a:br>
              <a:rPr lang="en-US" sz="1428" dirty="0">
                <a:solidFill>
                  <a:schemeClr val="bg1"/>
                </a:solidFill>
              </a:rPr>
            </a:br>
            <a:r>
              <a:rPr lang="en-US" sz="1428" dirty="0">
                <a:solidFill>
                  <a:schemeClr val="bg1"/>
                </a:solidFill>
              </a:rPr>
              <a:t>a-service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data-</a:t>
            </a:r>
            <a:br>
              <a:rPr lang="en-US" sz="1428" dirty="0">
                <a:solidFill>
                  <a:schemeClr val="bg1"/>
                </a:solidFill>
              </a:rPr>
            </a:br>
            <a:r>
              <a:rPr lang="en-US" sz="1428" dirty="0">
                <a:solidFill>
                  <a:schemeClr val="bg1"/>
                </a:solidFill>
              </a:rPr>
              <a:t>driven services</a:t>
            </a:r>
          </a:p>
        </p:txBody>
      </p:sp>
    </p:spTree>
    <p:extLst>
      <p:ext uri="{BB962C8B-B14F-4D97-AF65-F5344CB8AC3E}">
        <p14:creationId xmlns:p14="http://schemas.microsoft.com/office/powerpoint/2010/main" val="1352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35" y="-1"/>
            <a:ext cx="12436475" cy="6995160"/>
            <a:chOff x="-635" y="-1"/>
            <a:chExt cx="12436475" cy="6995160"/>
          </a:xfrm>
        </p:grpSpPr>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33" name="Rectangle 32"/>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5" name="Rectangle 34"/>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4150323"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ontent Placeholder 2"/>
          <p:cNvSpPr txBox="1">
            <a:spLocks/>
          </p:cNvSpPr>
          <p:nvPr/>
        </p:nvSpPr>
        <p:spPr>
          <a:xfrm>
            <a:off x="283139" y="2903113"/>
            <a:ext cx="3649099" cy="866147"/>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2856" kern="1200" spc="-71" baseline="0">
                <a:gradFill>
                  <a:gsLst>
                    <a:gs pos="0">
                      <a:schemeClr val="tx2"/>
                    </a:gs>
                    <a:gs pos="86000">
                      <a:schemeClr val="tx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0">
                      <a:schemeClr val="tx2"/>
                    </a:gs>
                    <a:gs pos="86000">
                      <a:schemeClr val="tx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814403" algn="l"/>
              </a:tabLst>
              <a:defRPr sz="2040" kern="1200" spc="0" baseline="0">
                <a:gradFill>
                  <a:gsLst>
                    <a:gs pos="0">
                      <a:schemeClr val="tx2"/>
                    </a:gs>
                    <a:gs pos="86000">
                      <a:schemeClr val="tx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0">
                      <a:schemeClr val="tx2"/>
                    </a:gs>
                    <a:gs pos="86000">
                      <a:schemeClr val="tx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1280702" algn="l"/>
              </a:tabLst>
              <a:defRPr sz="1836" kern="1200" spc="0" baseline="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600"/>
              </a:spcBef>
              <a:buFont typeface="Arial" pitchFamily="34" charset="0"/>
              <a:buNone/>
              <a:defRPr/>
            </a:pPr>
            <a:r>
              <a:rPr lang="en-US" sz="3600" dirty="0">
                <a:gradFill>
                  <a:gsLst>
                    <a:gs pos="5310">
                      <a:srgbClr val="FFFFFF"/>
                    </a:gs>
                    <a:gs pos="42000">
                      <a:srgbClr val="FFFFFF"/>
                    </a:gs>
                  </a:gsLst>
                  <a:lin ang="0" scaled="1"/>
                </a:gradFill>
              </a:rPr>
              <a:t>Tough Love for Microsoft Search</a:t>
            </a:r>
          </a:p>
          <a:p>
            <a:pPr marL="0" indent="0">
              <a:spcBef>
                <a:spcPts val="1800"/>
              </a:spcBef>
              <a:buFont typeface="Arial" pitchFamily="34" charset="0"/>
              <a:buNone/>
              <a:defRPr/>
            </a:pPr>
            <a:r>
              <a:rPr lang="en-US" sz="1600" spc="0" dirty="0">
                <a:gradFill>
                  <a:gsLst>
                    <a:gs pos="5310">
                      <a:srgbClr val="FFFFFF">
                        <a:alpha val="60000"/>
                      </a:srgbClr>
                    </a:gs>
                    <a:gs pos="42000">
                      <a:srgbClr val="FFFFFF">
                        <a:alpha val="60000"/>
                      </a:srgbClr>
                    </a:gs>
                  </a:gsLst>
                  <a:lin ang="0" scaled="1"/>
                </a:gradFill>
                <a:latin typeface="Segoe UI"/>
              </a:rPr>
              <a:t>Danny Sullivan, Search Engine Land December 30, 2008</a:t>
            </a:r>
          </a:p>
        </p:txBody>
      </p:sp>
      <p:sp>
        <p:nvSpPr>
          <p:cNvPr id="15" name="Title 1"/>
          <p:cNvSpPr txBox="1">
            <a:spLocks/>
          </p:cNvSpPr>
          <p:nvPr/>
        </p:nvSpPr>
        <p:spPr>
          <a:xfrm>
            <a:off x="4162404" y="3038475"/>
            <a:ext cx="708503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Google wasn’t just a brand, it was a habit</a:t>
            </a:r>
          </a:p>
        </p:txBody>
      </p:sp>
      <p:grpSp>
        <p:nvGrpSpPr>
          <p:cNvPr id="19" name="Group 18"/>
          <p:cNvGrpSpPr/>
          <p:nvPr/>
        </p:nvGrpSpPr>
        <p:grpSpPr>
          <a:xfrm>
            <a:off x="4547149" y="5869517"/>
            <a:ext cx="7441652" cy="644884"/>
            <a:chOff x="611739" y="1104900"/>
            <a:chExt cx="8646561" cy="749300"/>
          </a:xfrm>
        </p:grpSpPr>
        <p:sp>
          <p:nvSpPr>
            <p:cNvPr id="20" name="Rectangle 19"/>
            <p:cNvSpPr/>
            <p:nvPr/>
          </p:nvSpPr>
          <p:spPr bwMode="auto">
            <a:xfrm>
              <a:off x="2103438" y="1104900"/>
              <a:ext cx="7154862" cy="7493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defTabSz="932472" fontAlgn="base">
                <a:spcBef>
                  <a:spcPct val="0"/>
                </a:spcBef>
                <a:spcAft>
                  <a:spcPct val="0"/>
                </a:spcAft>
              </a:pPr>
              <a:r>
                <a:rPr lang="en-US" sz="2400" dirty="0" err="1">
                  <a:gradFill>
                    <a:gsLst>
                      <a:gs pos="15929">
                        <a:srgbClr val="505050"/>
                      </a:gs>
                      <a:gs pos="40000">
                        <a:srgbClr val="505050"/>
                      </a:gs>
                    </a:gsLst>
                    <a:lin ang="5400000" scaled="0"/>
                  </a:gradFill>
                </a:rPr>
                <a:t>bing</a:t>
              </a:r>
              <a:r>
                <a:rPr lang="en-US" sz="2400" dirty="0">
                  <a:gradFill>
                    <a:gsLst>
                      <a:gs pos="15929">
                        <a:srgbClr val="505050"/>
                      </a:gs>
                      <a:gs pos="40000">
                        <a:srgbClr val="505050"/>
                      </a:gs>
                    </a:gsLst>
                    <a:lin ang="5400000" scaled="0"/>
                  </a:gradFill>
                </a:rPr>
                <a:t> comes from behind</a:t>
              </a:r>
            </a:p>
          </p:txBody>
        </p:sp>
        <p:sp>
          <p:nvSpPr>
            <p:cNvPr id="21" name="Rectangle 20"/>
            <p:cNvSpPr/>
            <p:nvPr/>
          </p:nvSpPr>
          <p:spPr bwMode="auto">
            <a:xfrm>
              <a:off x="8574881" y="1164431"/>
              <a:ext cx="630238" cy="630238"/>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Freeform 5"/>
            <p:cNvSpPr>
              <a:spLocks noEditPoints="1"/>
            </p:cNvSpPr>
            <p:nvPr/>
          </p:nvSpPr>
          <p:spPr bwMode="auto">
            <a:xfrm flipH="1">
              <a:off x="8713054" y="1311117"/>
              <a:ext cx="353892" cy="336867"/>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nvGrpSpPr>
            <p:cNvPr id="23" name="Group 4"/>
            <p:cNvGrpSpPr>
              <a:grpSpLocks noChangeAspect="1"/>
            </p:cNvGrpSpPr>
            <p:nvPr/>
          </p:nvGrpSpPr>
          <p:grpSpPr bwMode="auto">
            <a:xfrm>
              <a:off x="611739" y="1236280"/>
              <a:ext cx="1255162" cy="486541"/>
              <a:chOff x="2144" y="72"/>
              <a:chExt cx="1989" cy="771"/>
            </a:xfrm>
            <a:solidFill>
              <a:schemeClr val="tx1"/>
            </a:solidFill>
          </p:grpSpPr>
          <p:sp>
            <p:nvSpPr>
              <p:cNvPr id="24" name="Freeform 5"/>
              <p:cNvSpPr>
                <a:spLocks noEditPoints="1"/>
              </p:cNvSpPr>
              <p:nvPr/>
            </p:nvSpPr>
            <p:spPr bwMode="auto">
              <a:xfrm>
                <a:off x="2985" y="201"/>
                <a:ext cx="299" cy="494"/>
              </a:xfrm>
              <a:custGeom>
                <a:avLst/>
                <a:gdLst>
                  <a:gd name="T0" fmla="*/ 126 w 126"/>
                  <a:gd name="T1" fmla="*/ 131 h 207"/>
                  <a:gd name="T2" fmla="*/ 109 w 126"/>
                  <a:gd name="T3" fmla="*/ 186 h 207"/>
                  <a:gd name="T4" fmla="*/ 63 w 126"/>
                  <a:gd name="T5" fmla="*/ 207 h 207"/>
                  <a:gd name="T6" fmla="*/ 22 w 126"/>
                  <a:gd name="T7" fmla="*/ 184 h 207"/>
                  <a:gd name="T8" fmla="*/ 22 w 126"/>
                  <a:gd name="T9" fmla="*/ 184 h 207"/>
                  <a:gd name="T10" fmla="*/ 22 w 126"/>
                  <a:gd name="T11" fmla="*/ 204 h 207"/>
                  <a:gd name="T12" fmla="*/ 0 w 126"/>
                  <a:gd name="T13" fmla="*/ 204 h 207"/>
                  <a:gd name="T14" fmla="*/ 0 w 126"/>
                  <a:gd name="T15" fmla="*/ 0 h 207"/>
                  <a:gd name="T16" fmla="*/ 22 w 126"/>
                  <a:gd name="T17" fmla="*/ 7 h 207"/>
                  <a:gd name="T18" fmla="*/ 22 w 126"/>
                  <a:gd name="T19" fmla="*/ 90 h 207"/>
                  <a:gd name="T20" fmla="*/ 22 w 126"/>
                  <a:gd name="T21" fmla="*/ 90 h 207"/>
                  <a:gd name="T22" fmla="*/ 70 w 126"/>
                  <a:gd name="T23" fmla="*/ 63 h 207"/>
                  <a:gd name="T24" fmla="*/ 111 w 126"/>
                  <a:gd name="T25" fmla="*/ 81 h 207"/>
                  <a:gd name="T26" fmla="*/ 126 w 126"/>
                  <a:gd name="T27" fmla="*/ 131 h 207"/>
                  <a:gd name="T28" fmla="*/ 104 w 126"/>
                  <a:gd name="T29" fmla="*/ 130 h 207"/>
                  <a:gd name="T30" fmla="*/ 93 w 126"/>
                  <a:gd name="T31" fmla="*/ 95 h 207"/>
                  <a:gd name="T32" fmla="*/ 64 w 126"/>
                  <a:gd name="T33" fmla="*/ 81 h 207"/>
                  <a:gd name="T34" fmla="*/ 33 w 126"/>
                  <a:gd name="T35" fmla="*/ 95 h 207"/>
                  <a:gd name="T36" fmla="*/ 22 w 126"/>
                  <a:gd name="T37" fmla="*/ 128 h 207"/>
                  <a:gd name="T38" fmla="*/ 22 w 126"/>
                  <a:gd name="T39" fmla="*/ 148 h 207"/>
                  <a:gd name="T40" fmla="*/ 33 w 126"/>
                  <a:gd name="T41" fmla="*/ 177 h 207"/>
                  <a:gd name="T42" fmla="*/ 61 w 126"/>
                  <a:gd name="T43" fmla="*/ 188 h 207"/>
                  <a:gd name="T44" fmla="*/ 92 w 126"/>
                  <a:gd name="T45" fmla="*/ 173 h 207"/>
                  <a:gd name="T46" fmla="*/ 104 w 126"/>
                  <a:gd name="T47" fmla="*/ 1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07">
                    <a:moveTo>
                      <a:pt x="126" y="131"/>
                    </a:moveTo>
                    <a:cubicBezTo>
                      <a:pt x="126" y="154"/>
                      <a:pt x="121" y="172"/>
                      <a:pt x="109" y="186"/>
                    </a:cubicBezTo>
                    <a:cubicBezTo>
                      <a:pt x="98" y="200"/>
                      <a:pt x="83" y="207"/>
                      <a:pt x="63" y="207"/>
                    </a:cubicBezTo>
                    <a:cubicBezTo>
                      <a:pt x="45" y="207"/>
                      <a:pt x="32" y="199"/>
                      <a:pt x="22" y="184"/>
                    </a:cubicBezTo>
                    <a:cubicBezTo>
                      <a:pt x="22" y="184"/>
                      <a:pt x="22" y="184"/>
                      <a:pt x="22" y="184"/>
                    </a:cubicBezTo>
                    <a:cubicBezTo>
                      <a:pt x="22" y="204"/>
                      <a:pt x="22" y="204"/>
                      <a:pt x="22" y="204"/>
                    </a:cubicBezTo>
                    <a:cubicBezTo>
                      <a:pt x="0" y="204"/>
                      <a:pt x="0" y="204"/>
                      <a:pt x="0" y="204"/>
                    </a:cubicBezTo>
                    <a:cubicBezTo>
                      <a:pt x="0" y="0"/>
                      <a:pt x="0" y="0"/>
                      <a:pt x="0" y="0"/>
                    </a:cubicBezTo>
                    <a:cubicBezTo>
                      <a:pt x="22" y="7"/>
                      <a:pt x="22" y="7"/>
                      <a:pt x="22" y="7"/>
                    </a:cubicBezTo>
                    <a:cubicBezTo>
                      <a:pt x="22" y="90"/>
                      <a:pt x="22" y="90"/>
                      <a:pt x="22" y="90"/>
                    </a:cubicBezTo>
                    <a:cubicBezTo>
                      <a:pt x="22" y="90"/>
                      <a:pt x="22" y="90"/>
                      <a:pt x="22" y="90"/>
                    </a:cubicBezTo>
                    <a:cubicBezTo>
                      <a:pt x="33" y="72"/>
                      <a:pt x="49" y="63"/>
                      <a:pt x="70" y="63"/>
                    </a:cubicBezTo>
                    <a:cubicBezTo>
                      <a:pt x="87" y="63"/>
                      <a:pt x="101" y="69"/>
                      <a:pt x="111" y="81"/>
                    </a:cubicBezTo>
                    <a:cubicBezTo>
                      <a:pt x="121" y="93"/>
                      <a:pt x="126" y="110"/>
                      <a:pt x="126" y="131"/>
                    </a:cubicBezTo>
                    <a:moveTo>
                      <a:pt x="104" y="130"/>
                    </a:moveTo>
                    <a:cubicBezTo>
                      <a:pt x="104" y="116"/>
                      <a:pt x="100" y="104"/>
                      <a:pt x="93" y="95"/>
                    </a:cubicBezTo>
                    <a:cubicBezTo>
                      <a:pt x="86" y="86"/>
                      <a:pt x="77" y="81"/>
                      <a:pt x="64" y="81"/>
                    </a:cubicBezTo>
                    <a:cubicBezTo>
                      <a:pt x="52" y="81"/>
                      <a:pt x="41" y="86"/>
                      <a:pt x="33" y="95"/>
                    </a:cubicBezTo>
                    <a:cubicBezTo>
                      <a:pt x="26" y="103"/>
                      <a:pt x="22" y="115"/>
                      <a:pt x="22" y="128"/>
                    </a:cubicBezTo>
                    <a:cubicBezTo>
                      <a:pt x="22" y="148"/>
                      <a:pt x="22" y="148"/>
                      <a:pt x="22" y="148"/>
                    </a:cubicBezTo>
                    <a:cubicBezTo>
                      <a:pt x="22" y="159"/>
                      <a:pt x="25" y="169"/>
                      <a:pt x="33" y="177"/>
                    </a:cubicBezTo>
                    <a:cubicBezTo>
                      <a:pt x="41" y="184"/>
                      <a:pt x="50" y="188"/>
                      <a:pt x="61" y="188"/>
                    </a:cubicBezTo>
                    <a:cubicBezTo>
                      <a:pt x="74" y="188"/>
                      <a:pt x="85" y="183"/>
                      <a:pt x="92" y="173"/>
                    </a:cubicBezTo>
                    <a:cubicBezTo>
                      <a:pt x="100" y="163"/>
                      <a:pt x="104" y="149"/>
                      <a:pt x="104"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5" name="Freeform 6"/>
              <p:cNvSpPr>
                <a:spLocks/>
              </p:cNvSpPr>
              <p:nvPr/>
            </p:nvSpPr>
            <p:spPr bwMode="auto">
              <a:xfrm>
                <a:off x="3346" y="213"/>
                <a:ext cx="68" cy="69"/>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5 h 29"/>
                  <a:gd name="T16" fmla="*/ 29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9" y="15"/>
                    </a:moveTo>
                    <a:cubicBezTo>
                      <a:pt x="29" y="19"/>
                      <a:pt x="28" y="22"/>
                      <a:pt x="25" y="25"/>
                    </a:cubicBezTo>
                    <a:cubicBezTo>
                      <a:pt x="22" y="28"/>
                      <a:pt x="19" y="29"/>
                      <a:pt x="15" y="29"/>
                    </a:cubicBezTo>
                    <a:cubicBezTo>
                      <a:pt x="11" y="29"/>
                      <a:pt x="7" y="28"/>
                      <a:pt x="4" y="25"/>
                    </a:cubicBezTo>
                    <a:cubicBezTo>
                      <a:pt x="2" y="23"/>
                      <a:pt x="0" y="19"/>
                      <a:pt x="0" y="15"/>
                    </a:cubicBezTo>
                    <a:cubicBezTo>
                      <a:pt x="0" y="11"/>
                      <a:pt x="2" y="8"/>
                      <a:pt x="4" y="5"/>
                    </a:cubicBezTo>
                    <a:cubicBezTo>
                      <a:pt x="7" y="2"/>
                      <a:pt x="10" y="0"/>
                      <a:pt x="15" y="0"/>
                    </a:cubicBezTo>
                    <a:cubicBezTo>
                      <a:pt x="19" y="0"/>
                      <a:pt x="22" y="2"/>
                      <a:pt x="25" y="5"/>
                    </a:cubicBezTo>
                    <a:cubicBezTo>
                      <a:pt x="28" y="7"/>
                      <a:pt x="29" y="11"/>
                      <a:pt x="2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6" name="Rectangle 7"/>
              <p:cNvSpPr>
                <a:spLocks noChangeArrowheads="1"/>
              </p:cNvSpPr>
              <p:nvPr/>
            </p:nvSpPr>
            <p:spPr bwMode="auto">
              <a:xfrm>
                <a:off x="3353" y="359"/>
                <a:ext cx="52" cy="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7" name="Freeform 8"/>
              <p:cNvSpPr>
                <a:spLocks/>
              </p:cNvSpPr>
              <p:nvPr/>
            </p:nvSpPr>
            <p:spPr bwMode="auto">
              <a:xfrm>
                <a:off x="3493" y="351"/>
                <a:ext cx="270" cy="337"/>
              </a:xfrm>
              <a:custGeom>
                <a:avLst/>
                <a:gdLst>
                  <a:gd name="T0" fmla="*/ 114 w 114"/>
                  <a:gd name="T1" fmla="*/ 141 h 141"/>
                  <a:gd name="T2" fmla="*/ 92 w 114"/>
                  <a:gd name="T3" fmla="*/ 141 h 141"/>
                  <a:gd name="T4" fmla="*/ 92 w 114"/>
                  <a:gd name="T5" fmla="*/ 62 h 141"/>
                  <a:gd name="T6" fmla="*/ 60 w 114"/>
                  <a:gd name="T7" fmla="*/ 18 h 141"/>
                  <a:gd name="T8" fmla="*/ 33 w 114"/>
                  <a:gd name="T9" fmla="*/ 31 h 141"/>
                  <a:gd name="T10" fmla="*/ 22 w 114"/>
                  <a:gd name="T11" fmla="*/ 62 h 141"/>
                  <a:gd name="T12" fmla="*/ 22 w 114"/>
                  <a:gd name="T13" fmla="*/ 141 h 141"/>
                  <a:gd name="T14" fmla="*/ 0 w 114"/>
                  <a:gd name="T15" fmla="*/ 141 h 141"/>
                  <a:gd name="T16" fmla="*/ 0 w 114"/>
                  <a:gd name="T17" fmla="*/ 3 h 141"/>
                  <a:gd name="T18" fmla="*/ 22 w 114"/>
                  <a:gd name="T19" fmla="*/ 3 h 141"/>
                  <a:gd name="T20" fmla="*/ 22 w 114"/>
                  <a:gd name="T21" fmla="*/ 26 h 141"/>
                  <a:gd name="T22" fmla="*/ 22 w 114"/>
                  <a:gd name="T23" fmla="*/ 26 h 141"/>
                  <a:gd name="T24" fmla="*/ 68 w 114"/>
                  <a:gd name="T25" fmla="*/ 0 h 141"/>
                  <a:gd name="T26" fmla="*/ 102 w 114"/>
                  <a:gd name="T27" fmla="*/ 14 h 141"/>
                  <a:gd name="T28" fmla="*/ 114 w 114"/>
                  <a:gd name="T29" fmla="*/ 56 h 141"/>
                  <a:gd name="T30" fmla="*/ 114 w 114"/>
                  <a:gd name="T3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41">
                    <a:moveTo>
                      <a:pt x="114" y="141"/>
                    </a:moveTo>
                    <a:cubicBezTo>
                      <a:pt x="92" y="141"/>
                      <a:pt x="92" y="141"/>
                      <a:pt x="92" y="141"/>
                    </a:cubicBezTo>
                    <a:cubicBezTo>
                      <a:pt x="92" y="62"/>
                      <a:pt x="92" y="62"/>
                      <a:pt x="92" y="62"/>
                    </a:cubicBezTo>
                    <a:cubicBezTo>
                      <a:pt x="92" y="33"/>
                      <a:pt x="81" y="18"/>
                      <a:pt x="60" y="18"/>
                    </a:cubicBezTo>
                    <a:cubicBezTo>
                      <a:pt x="49" y="18"/>
                      <a:pt x="40" y="22"/>
                      <a:pt x="33" y="31"/>
                    </a:cubicBezTo>
                    <a:cubicBezTo>
                      <a:pt x="26" y="39"/>
                      <a:pt x="22" y="49"/>
                      <a:pt x="22" y="62"/>
                    </a:cubicBezTo>
                    <a:cubicBezTo>
                      <a:pt x="22" y="141"/>
                      <a:pt x="22" y="141"/>
                      <a:pt x="22" y="141"/>
                    </a:cubicBezTo>
                    <a:cubicBezTo>
                      <a:pt x="0" y="141"/>
                      <a:pt x="0" y="141"/>
                      <a:pt x="0" y="141"/>
                    </a:cubicBezTo>
                    <a:cubicBezTo>
                      <a:pt x="0" y="3"/>
                      <a:pt x="0" y="3"/>
                      <a:pt x="0" y="3"/>
                    </a:cubicBezTo>
                    <a:cubicBezTo>
                      <a:pt x="22" y="3"/>
                      <a:pt x="22" y="3"/>
                      <a:pt x="22" y="3"/>
                    </a:cubicBezTo>
                    <a:cubicBezTo>
                      <a:pt x="22" y="26"/>
                      <a:pt x="22" y="26"/>
                      <a:pt x="22" y="26"/>
                    </a:cubicBezTo>
                    <a:cubicBezTo>
                      <a:pt x="22" y="26"/>
                      <a:pt x="22" y="26"/>
                      <a:pt x="22" y="26"/>
                    </a:cubicBezTo>
                    <a:cubicBezTo>
                      <a:pt x="33" y="8"/>
                      <a:pt x="48" y="0"/>
                      <a:pt x="68" y="0"/>
                    </a:cubicBezTo>
                    <a:cubicBezTo>
                      <a:pt x="83" y="0"/>
                      <a:pt x="94" y="5"/>
                      <a:pt x="102" y="14"/>
                    </a:cubicBezTo>
                    <a:cubicBezTo>
                      <a:pt x="110" y="24"/>
                      <a:pt x="114" y="38"/>
                      <a:pt x="114" y="56"/>
                    </a:cubicBezTo>
                    <a:lnTo>
                      <a:pt x="1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8" name="Freeform 9"/>
              <p:cNvSpPr>
                <a:spLocks noEditPoints="1"/>
              </p:cNvSpPr>
              <p:nvPr/>
            </p:nvSpPr>
            <p:spPr bwMode="auto">
              <a:xfrm>
                <a:off x="3834" y="351"/>
                <a:ext cx="299" cy="492"/>
              </a:xfrm>
              <a:custGeom>
                <a:avLst/>
                <a:gdLst>
                  <a:gd name="T0" fmla="*/ 126 w 126"/>
                  <a:gd name="T1" fmla="*/ 130 h 206"/>
                  <a:gd name="T2" fmla="*/ 54 w 126"/>
                  <a:gd name="T3" fmla="*/ 206 h 206"/>
                  <a:gd name="T4" fmla="*/ 9 w 126"/>
                  <a:gd name="T5" fmla="*/ 196 h 206"/>
                  <a:gd name="T6" fmla="*/ 15 w 126"/>
                  <a:gd name="T7" fmla="*/ 177 h 206"/>
                  <a:gd name="T8" fmla="*/ 53 w 126"/>
                  <a:gd name="T9" fmla="*/ 187 h 206"/>
                  <a:gd name="T10" fmla="*/ 104 w 126"/>
                  <a:gd name="T11" fmla="*/ 133 h 206"/>
                  <a:gd name="T12" fmla="*/ 104 w 126"/>
                  <a:gd name="T13" fmla="*/ 118 h 206"/>
                  <a:gd name="T14" fmla="*/ 104 w 126"/>
                  <a:gd name="T15" fmla="*/ 118 h 206"/>
                  <a:gd name="T16" fmla="*/ 57 w 126"/>
                  <a:gd name="T17" fmla="*/ 144 h 206"/>
                  <a:gd name="T18" fmla="*/ 27 w 126"/>
                  <a:gd name="T19" fmla="*/ 136 h 206"/>
                  <a:gd name="T20" fmla="*/ 7 w 126"/>
                  <a:gd name="T21" fmla="*/ 112 h 206"/>
                  <a:gd name="T22" fmla="*/ 0 w 126"/>
                  <a:gd name="T23" fmla="*/ 76 h 206"/>
                  <a:gd name="T24" fmla="*/ 17 w 126"/>
                  <a:gd name="T25" fmla="*/ 20 h 206"/>
                  <a:gd name="T26" fmla="*/ 63 w 126"/>
                  <a:gd name="T27" fmla="*/ 0 h 206"/>
                  <a:gd name="T28" fmla="*/ 104 w 126"/>
                  <a:gd name="T29" fmla="*/ 22 h 206"/>
                  <a:gd name="T30" fmla="*/ 104 w 126"/>
                  <a:gd name="T31" fmla="*/ 22 h 206"/>
                  <a:gd name="T32" fmla="*/ 104 w 126"/>
                  <a:gd name="T33" fmla="*/ 3 h 206"/>
                  <a:gd name="T34" fmla="*/ 126 w 126"/>
                  <a:gd name="T35" fmla="*/ 3 h 206"/>
                  <a:gd name="T36" fmla="*/ 126 w 126"/>
                  <a:gd name="T37" fmla="*/ 130 h 206"/>
                  <a:gd name="T38" fmla="*/ 104 w 126"/>
                  <a:gd name="T39" fmla="*/ 78 h 206"/>
                  <a:gd name="T40" fmla="*/ 104 w 126"/>
                  <a:gd name="T41" fmla="*/ 58 h 206"/>
                  <a:gd name="T42" fmla="*/ 93 w 126"/>
                  <a:gd name="T43" fmla="*/ 30 h 206"/>
                  <a:gd name="T44" fmla="*/ 66 w 126"/>
                  <a:gd name="T45" fmla="*/ 18 h 206"/>
                  <a:gd name="T46" fmla="*/ 34 w 126"/>
                  <a:gd name="T47" fmla="*/ 33 h 206"/>
                  <a:gd name="T48" fmla="*/ 22 w 126"/>
                  <a:gd name="T49" fmla="*/ 75 h 206"/>
                  <a:gd name="T50" fmla="*/ 33 w 126"/>
                  <a:gd name="T51" fmla="*/ 111 h 206"/>
                  <a:gd name="T52" fmla="*/ 63 w 126"/>
                  <a:gd name="T53" fmla="*/ 125 h 206"/>
                  <a:gd name="T54" fmla="*/ 93 w 126"/>
                  <a:gd name="T55" fmla="*/ 112 h 206"/>
                  <a:gd name="T56" fmla="*/ 104 w 126"/>
                  <a:gd name="T57" fmla="*/ 7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206">
                    <a:moveTo>
                      <a:pt x="126" y="130"/>
                    </a:moveTo>
                    <a:cubicBezTo>
                      <a:pt x="126" y="180"/>
                      <a:pt x="102" y="206"/>
                      <a:pt x="54" y="206"/>
                    </a:cubicBezTo>
                    <a:cubicBezTo>
                      <a:pt x="37" y="206"/>
                      <a:pt x="22" y="202"/>
                      <a:pt x="9" y="196"/>
                    </a:cubicBezTo>
                    <a:cubicBezTo>
                      <a:pt x="15" y="177"/>
                      <a:pt x="15" y="177"/>
                      <a:pt x="15" y="177"/>
                    </a:cubicBezTo>
                    <a:cubicBezTo>
                      <a:pt x="29" y="184"/>
                      <a:pt x="39" y="187"/>
                      <a:pt x="53" y="187"/>
                    </a:cubicBezTo>
                    <a:cubicBezTo>
                      <a:pt x="87" y="187"/>
                      <a:pt x="104" y="169"/>
                      <a:pt x="104" y="133"/>
                    </a:cubicBezTo>
                    <a:cubicBezTo>
                      <a:pt x="104" y="118"/>
                      <a:pt x="104" y="118"/>
                      <a:pt x="104" y="118"/>
                    </a:cubicBezTo>
                    <a:cubicBezTo>
                      <a:pt x="104" y="118"/>
                      <a:pt x="104" y="118"/>
                      <a:pt x="104" y="118"/>
                    </a:cubicBezTo>
                    <a:cubicBezTo>
                      <a:pt x="93" y="135"/>
                      <a:pt x="78" y="144"/>
                      <a:pt x="57" y="144"/>
                    </a:cubicBezTo>
                    <a:cubicBezTo>
                      <a:pt x="45" y="144"/>
                      <a:pt x="35" y="141"/>
                      <a:pt x="27" y="136"/>
                    </a:cubicBezTo>
                    <a:cubicBezTo>
                      <a:pt x="18" y="130"/>
                      <a:pt x="11" y="122"/>
                      <a:pt x="7" y="112"/>
                    </a:cubicBezTo>
                    <a:cubicBezTo>
                      <a:pt x="2" y="102"/>
                      <a:pt x="0" y="90"/>
                      <a:pt x="0" y="76"/>
                    </a:cubicBezTo>
                    <a:cubicBezTo>
                      <a:pt x="0" y="53"/>
                      <a:pt x="5" y="34"/>
                      <a:pt x="17" y="20"/>
                    </a:cubicBezTo>
                    <a:cubicBezTo>
                      <a:pt x="28" y="7"/>
                      <a:pt x="43" y="0"/>
                      <a:pt x="63" y="0"/>
                    </a:cubicBezTo>
                    <a:cubicBezTo>
                      <a:pt x="81" y="0"/>
                      <a:pt x="95" y="7"/>
                      <a:pt x="104" y="22"/>
                    </a:cubicBezTo>
                    <a:cubicBezTo>
                      <a:pt x="104" y="22"/>
                      <a:pt x="104" y="22"/>
                      <a:pt x="104" y="22"/>
                    </a:cubicBezTo>
                    <a:cubicBezTo>
                      <a:pt x="104" y="3"/>
                      <a:pt x="104" y="3"/>
                      <a:pt x="104" y="3"/>
                    </a:cubicBezTo>
                    <a:cubicBezTo>
                      <a:pt x="126" y="3"/>
                      <a:pt x="126" y="3"/>
                      <a:pt x="126" y="3"/>
                    </a:cubicBezTo>
                    <a:lnTo>
                      <a:pt x="126" y="130"/>
                    </a:lnTo>
                    <a:close/>
                    <a:moveTo>
                      <a:pt x="104" y="78"/>
                    </a:moveTo>
                    <a:cubicBezTo>
                      <a:pt x="104" y="58"/>
                      <a:pt x="104" y="58"/>
                      <a:pt x="104" y="58"/>
                    </a:cubicBezTo>
                    <a:cubicBezTo>
                      <a:pt x="104" y="47"/>
                      <a:pt x="101" y="38"/>
                      <a:pt x="93" y="30"/>
                    </a:cubicBezTo>
                    <a:cubicBezTo>
                      <a:pt x="85" y="22"/>
                      <a:pt x="76" y="18"/>
                      <a:pt x="66" y="18"/>
                    </a:cubicBezTo>
                    <a:cubicBezTo>
                      <a:pt x="52" y="18"/>
                      <a:pt x="41" y="23"/>
                      <a:pt x="34" y="33"/>
                    </a:cubicBezTo>
                    <a:cubicBezTo>
                      <a:pt x="26" y="43"/>
                      <a:pt x="22" y="57"/>
                      <a:pt x="22" y="75"/>
                    </a:cubicBezTo>
                    <a:cubicBezTo>
                      <a:pt x="22" y="90"/>
                      <a:pt x="26" y="102"/>
                      <a:pt x="33" y="111"/>
                    </a:cubicBezTo>
                    <a:cubicBezTo>
                      <a:pt x="41" y="121"/>
                      <a:pt x="50" y="125"/>
                      <a:pt x="63" y="125"/>
                    </a:cubicBezTo>
                    <a:cubicBezTo>
                      <a:pt x="75" y="125"/>
                      <a:pt x="85" y="121"/>
                      <a:pt x="93" y="112"/>
                    </a:cubicBezTo>
                    <a:cubicBezTo>
                      <a:pt x="101" y="104"/>
                      <a:pt x="104" y="92"/>
                      <a:pt x="104"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9" name="Freeform 10"/>
              <p:cNvSpPr>
                <a:spLocks/>
              </p:cNvSpPr>
              <p:nvPr/>
            </p:nvSpPr>
            <p:spPr bwMode="auto">
              <a:xfrm>
                <a:off x="2144" y="273"/>
                <a:ext cx="612" cy="567"/>
              </a:xfrm>
              <a:custGeom>
                <a:avLst/>
                <a:gdLst>
                  <a:gd name="T0" fmla="*/ 230 w 612"/>
                  <a:gd name="T1" fmla="*/ 0 h 567"/>
                  <a:gd name="T2" fmla="*/ 306 w 612"/>
                  <a:gd name="T3" fmla="*/ 167 h 567"/>
                  <a:gd name="T4" fmla="*/ 422 w 612"/>
                  <a:gd name="T5" fmla="*/ 222 h 567"/>
                  <a:gd name="T6" fmla="*/ 0 w 612"/>
                  <a:gd name="T7" fmla="*/ 446 h 567"/>
                  <a:gd name="T8" fmla="*/ 175 w 612"/>
                  <a:gd name="T9" fmla="*/ 567 h 567"/>
                  <a:gd name="T10" fmla="*/ 612 w 612"/>
                  <a:gd name="T11" fmla="*/ 305 h 567"/>
                  <a:gd name="T12" fmla="*/ 612 w 612"/>
                  <a:gd name="T13" fmla="*/ 119 h 567"/>
                  <a:gd name="T14" fmla="*/ 230 w 612"/>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567">
                    <a:moveTo>
                      <a:pt x="230" y="0"/>
                    </a:moveTo>
                    <a:lnTo>
                      <a:pt x="306" y="167"/>
                    </a:lnTo>
                    <a:lnTo>
                      <a:pt x="422" y="222"/>
                    </a:lnTo>
                    <a:lnTo>
                      <a:pt x="0" y="446"/>
                    </a:lnTo>
                    <a:lnTo>
                      <a:pt x="175" y="567"/>
                    </a:lnTo>
                    <a:lnTo>
                      <a:pt x="612" y="305"/>
                    </a:lnTo>
                    <a:lnTo>
                      <a:pt x="612" y="119"/>
                    </a:lnTo>
                    <a:lnTo>
                      <a:pt x="2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30" name="Freeform 11"/>
              <p:cNvSpPr>
                <a:spLocks/>
              </p:cNvSpPr>
              <p:nvPr/>
            </p:nvSpPr>
            <p:spPr bwMode="auto">
              <a:xfrm>
                <a:off x="2144" y="72"/>
                <a:ext cx="175" cy="647"/>
              </a:xfrm>
              <a:custGeom>
                <a:avLst/>
                <a:gdLst>
                  <a:gd name="T0" fmla="*/ 175 w 175"/>
                  <a:gd name="T1" fmla="*/ 55 h 647"/>
                  <a:gd name="T2" fmla="*/ 0 w 175"/>
                  <a:gd name="T3" fmla="*/ 0 h 647"/>
                  <a:gd name="T4" fmla="*/ 0 w 175"/>
                  <a:gd name="T5" fmla="*/ 647 h 647"/>
                  <a:gd name="T6" fmla="*/ 175 w 175"/>
                  <a:gd name="T7" fmla="*/ 487 h 647"/>
                  <a:gd name="T8" fmla="*/ 175 w 175"/>
                  <a:gd name="T9" fmla="*/ 55 h 647"/>
                </a:gdLst>
                <a:ahLst/>
                <a:cxnLst>
                  <a:cxn ang="0">
                    <a:pos x="T0" y="T1"/>
                  </a:cxn>
                  <a:cxn ang="0">
                    <a:pos x="T2" y="T3"/>
                  </a:cxn>
                  <a:cxn ang="0">
                    <a:pos x="T4" y="T5"/>
                  </a:cxn>
                  <a:cxn ang="0">
                    <a:pos x="T6" y="T7"/>
                  </a:cxn>
                  <a:cxn ang="0">
                    <a:pos x="T8" y="T9"/>
                  </a:cxn>
                </a:cxnLst>
                <a:rect l="0" t="0" r="r" b="b"/>
                <a:pathLst>
                  <a:path w="175" h="647">
                    <a:moveTo>
                      <a:pt x="175" y="55"/>
                    </a:moveTo>
                    <a:lnTo>
                      <a:pt x="0" y="0"/>
                    </a:lnTo>
                    <a:lnTo>
                      <a:pt x="0" y="647"/>
                    </a:lnTo>
                    <a:lnTo>
                      <a:pt x="175" y="487"/>
                    </a:lnTo>
                    <a:lnTo>
                      <a:pt x="17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spTree>
    <p:extLst>
      <p:ext uri="{BB962C8B-B14F-4D97-AF65-F5344CB8AC3E}">
        <p14:creationId xmlns:p14="http://schemas.microsoft.com/office/powerpoint/2010/main" val="28617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63" presetClass="path" presetSubtype="0" decel="100000" fill="hold" grpId="1" nodeType="withEffect">
                                  <p:stCondLst>
                                    <p:cond delay="300"/>
                                  </p:stCondLst>
                                  <p:childTnLst>
                                    <p:animMotion origin="layout" path="M 3.22951E-6 -1.77031E-6 L 0.018 -1.77031E-6 " pathEditMode="relative" rAng="0" ptsTypes="AA">
                                      <p:cBhvr>
                                        <p:cTn id="13" dur="500" spd="-100000" fill="hold"/>
                                        <p:tgtEl>
                                          <p:spTgt spid="14"/>
                                        </p:tgtEl>
                                        <p:attrNameLst>
                                          <p:attrName>ppt_x</p:attrName>
                                          <p:attrName>ppt_y</p:attrName>
                                        </p:attrNameLst>
                                      </p:cBhvr>
                                      <p:rCtr x="894" y="0"/>
                                    </p:animMotion>
                                  </p:childTnLst>
                                </p:cTn>
                              </p:par>
                              <p:par>
                                <p:cTn id="14" presetID="10" presetClass="entr" presetSubtype="0" fill="hold" grpId="0" nodeType="withEffect">
                                  <p:stCondLst>
                                    <p:cond delay="4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63" presetClass="path" presetSubtype="0" decel="100000" fill="hold" grpId="1" nodeType="withEffect">
                                  <p:stCondLst>
                                    <p:cond delay="400"/>
                                  </p:stCondLst>
                                  <p:childTnLst>
                                    <p:animMotion origin="layout" path="M 3.22951E-6 -1.77031E-6 L 0.018 -1.77031E-6 " pathEditMode="relative" rAng="0" ptsTypes="AA">
                                      <p:cBhvr>
                                        <p:cTn id="18" dur="500" spd="-100000" fill="hold"/>
                                        <p:tgtEl>
                                          <p:spTgt spid="15"/>
                                        </p:tgtEl>
                                        <p:attrNameLst>
                                          <p:attrName>ppt_x</p:attrName>
                                          <p:attrName>ppt_y</p:attrName>
                                        </p:attrNameLst>
                                      </p:cBhvr>
                                      <p:rCtr x="894" y="0"/>
                                    </p:animMotion>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0"/>
                                  </p:stCondLst>
                                  <p:childTnLst>
                                    <p:animMotion origin="layout" path="M -1.83304E-6 1.82025E-6 L -1.83304E-6 0.03064 " pathEditMode="relative" rAng="0" ptsTypes="AA">
                                      <p:cBhvr>
                                        <p:cTn id="24" dur="500" spd="-100000" fill="hold"/>
                                        <p:tgtEl>
                                          <p:spTgt spid="19"/>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animBg="1"/>
      <p:bldP spid="14" grpId="0"/>
      <p:bldP spid="14" grpId="1"/>
      <p:bldP spid="15" grpId="0"/>
      <p:bldP spid="1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5" y="2"/>
            <a:ext cx="12434704" cy="6994521"/>
          </a:xfrm>
          <a:prstGeom prst="rect">
            <a:avLst/>
          </a:prstGeom>
        </p:spPr>
      </p:pic>
      <p:sp>
        <p:nvSpPr>
          <p:cNvPr id="11" name="Rectangle 10"/>
          <p:cNvSpPr/>
          <p:nvPr/>
        </p:nvSpPr>
        <p:spPr bwMode="auto">
          <a:xfrm>
            <a:off x="0" y="0"/>
            <a:ext cx="9637486"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0"/>
            <a:ext cx="8297826" cy="6994526"/>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886" y="-636"/>
            <a:ext cx="12436475" cy="6995159"/>
          </a:xfrm>
          <a:prstGeom prst="rect">
            <a:avLst/>
          </a:prstGeom>
          <a:solidFill>
            <a:schemeClr val="bg2">
              <a:alpha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TextBox 13"/>
          <p:cNvSpPr txBox="1"/>
          <p:nvPr/>
        </p:nvSpPr>
        <p:spPr>
          <a:xfrm>
            <a:off x="457198" y="48746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Serving and adapting for </a:t>
            </a:r>
            <a:r>
              <a:rPr lang="en-US" sz="2400" dirty="0">
                <a:gradFill>
                  <a:gsLst>
                    <a:gs pos="1250">
                      <a:srgbClr val="FFFFFF"/>
                    </a:gs>
                    <a:gs pos="100000">
                      <a:srgbClr val="FFFFFF"/>
                    </a:gs>
                  </a:gsLst>
                  <a:lin ang="5400000" scaled="0"/>
                </a:gradFill>
                <a:cs typeface="Segoe UI" panose="020B0502040204020203" pitchFamily="34" charset="0"/>
              </a:rPr>
              <a:t>billions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users</a:t>
            </a:r>
          </a:p>
        </p:txBody>
      </p:sp>
      <p:sp>
        <p:nvSpPr>
          <p:cNvPr id="15" name="TextBox 14"/>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Processing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documents</a:t>
            </a:r>
          </a:p>
        </p:txBody>
      </p:sp>
      <p:sp>
        <p:nvSpPr>
          <p:cNvPr id="16" name="TextBox 15"/>
          <p:cNvSpPr txBox="1"/>
          <p:nvPr/>
        </p:nvSpPr>
        <p:spPr>
          <a:xfrm>
            <a:off x="457198" y="25315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Understanding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entities</a:t>
            </a:r>
          </a:p>
        </p:txBody>
      </p:sp>
      <p:sp>
        <p:nvSpPr>
          <p:cNvPr id="22" name="TextBox 21"/>
          <p:cNvSpPr txBox="1"/>
          <p:nvPr/>
        </p:nvSpPr>
        <p:spPr>
          <a:xfrm>
            <a:off x="457198" y="40936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Seeing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queries and clicks</a:t>
            </a:r>
          </a:p>
        </p:txBody>
      </p:sp>
      <p:sp>
        <p:nvSpPr>
          <p:cNvPr id="23" name="TextBox 22"/>
          <p:cNvSpPr txBox="1"/>
          <p:nvPr/>
        </p:nvSpPr>
        <p:spPr>
          <a:xfrm>
            <a:off x="457198" y="33125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Reasoning </a:t>
            </a:r>
            <a:r>
              <a:rPr lang="en-US" sz="2400" dirty="0">
                <a:gradFill>
                  <a:gsLst>
                    <a:gs pos="1250">
                      <a:srgbClr val="FFFFFF"/>
                    </a:gs>
                    <a:gs pos="100000">
                      <a:srgbClr val="FFFFFF"/>
                    </a:gs>
                  </a:gsLst>
                  <a:lin ang="5400000" scaled="0"/>
                </a:gradFill>
                <a:cs typeface="Segoe UI" panose="020B0502040204020203" pitchFamily="34" charset="0"/>
              </a:rPr>
              <a:t>trillions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entity relationships</a:t>
            </a:r>
          </a:p>
        </p:txBody>
      </p:sp>
      <p:sp>
        <p:nvSpPr>
          <p:cNvPr id="24" name="Title 1"/>
          <p:cNvSpPr txBox="1">
            <a:spLocks/>
          </p:cNvSpPr>
          <p:nvPr/>
        </p:nvSpPr>
        <p:spPr>
          <a:xfrm>
            <a:off x="8316876" y="3764498"/>
            <a:ext cx="3873500"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Search is a </a:t>
            </a:r>
            <a:b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br>
            <a: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big data </a:t>
            </a:r>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play</a:t>
            </a:r>
          </a:p>
        </p:txBody>
      </p:sp>
      <p:grpSp>
        <p:nvGrpSpPr>
          <p:cNvPr id="2" name="Group 1"/>
          <p:cNvGrpSpPr/>
          <p:nvPr/>
        </p:nvGrpSpPr>
        <p:grpSpPr>
          <a:xfrm>
            <a:off x="8536046" y="2312451"/>
            <a:ext cx="928172" cy="928172"/>
            <a:chOff x="8536046" y="2312451"/>
            <a:chExt cx="928172" cy="928172"/>
          </a:xfrm>
        </p:grpSpPr>
        <p:sp>
          <p:nvSpPr>
            <p:cNvPr id="25" name="Oval 24"/>
            <p:cNvSpPr/>
            <p:nvPr/>
          </p:nvSpPr>
          <p:spPr bwMode="auto">
            <a:xfrm>
              <a:off x="8536046" y="2312451"/>
              <a:ext cx="928172" cy="928172"/>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5"/>
            <p:cNvSpPr>
              <a:spLocks noEditPoints="1"/>
            </p:cNvSpPr>
            <p:nvPr/>
          </p:nvSpPr>
          <p:spPr bwMode="auto">
            <a:xfrm>
              <a:off x="8758238" y="2535238"/>
              <a:ext cx="484187" cy="482600"/>
            </a:xfrm>
            <a:custGeom>
              <a:avLst/>
              <a:gdLst>
                <a:gd name="T0" fmla="*/ 86 w 126"/>
                <a:gd name="T1" fmla="*/ 0 h 126"/>
                <a:gd name="T2" fmla="*/ 46 w 126"/>
                <a:gd name="T3" fmla="*/ 40 h 126"/>
                <a:gd name="T4" fmla="*/ 55 w 126"/>
                <a:gd name="T5" fmla="*/ 65 h 126"/>
                <a:gd name="T6" fmla="*/ 0 w 126"/>
                <a:gd name="T7" fmla="*/ 121 h 126"/>
                <a:gd name="T8" fmla="*/ 5 w 126"/>
                <a:gd name="T9" fmla="*/ 126 h 126"/>
                <a:gd name="T10" fmla="*/ 61 w 126"/>
                <a:gd name="T11" fmla="*/ 71 h 126"/>
                <a:gd name="T12" fmla="*/ 86 w 126"/>
                <a:gd name="T13" fmla="*/ 80 h 126"/>
                <a:gd name="T14" fmla="*/ 126 w 126"/>
                <a:gd name="T15" fmla="*/ 40 h 126"/>
                <a:gd name="T16" fmla="*/ 86 w 126"/>
                <a:gd name="T17" fmla="*/ 0 h 126"/>
                <a:gd name="T18" fmla="*/ 86 w 126"/>
                <a:gd name="T19" fmla="*/ 72 h 126"/>
                <a:gd name="T20" fmla="*/ 54 w 126"/>
                <a:gd name="T21" fmla="*/ 40 h 126"/>
                <a:gd name="T22" fmla="*/ 86 w 126"/>
                <a:gd name="T23" fmla="*/ 8 h 126"/>
                <a:gd name="T24" fmla="*/ 118 w 126"/>
                <a:gd name="T25" fmla="*/ 40 h 126"/>
                <a:gd name="T26" fmla="*/ 86 w 126"/>
                <a:gd name="T27"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6">
                  <a:moveTo>
                    <a:pt x="86" y="0"/>
                  </a:moveTo>
                  <a:cubicBezTo>
                    <a:pt x="64" y="0"/>
                    <a:pt x="46" y="18"/>
                    <a:pt x="46" y="40"/>
                  </a:cubicBezTo>
                  <a:cubicBezTo>
                    <a:pt x="46" y="49"/>
                    <a:pt x="50" y="58"/>
                    <a:pt x="55" y="65"/>
                  </a:cubicBezTo>
                  <a:cubicBezTo>
                    <a:pt x="0" y="121"/>
                    <a:pt x="0" y="121"/>
                    <a:pt x="0" y="121"/>
                  </a:cubicBezTo>
                  <a:cubicBezTo>
                    <a:pt x="5" y="126"/>
                    <a:pt x="5" y="126"/>
                    <a:pt x="5" y="126"/>
                  </a:cubicBezTo>
                  <a:cubicBezTo>
                    <a:pt x="61" y="71"/>
                    <a:pt x="61" y="71"/>
                    <a:pt x="61" y="71"/>
                  </a:cubicBezTo>
                  <a:cubicBezTo>
                    <a:pt x="68" y="76"/>
                    <a:pt x="77" y="80"/>
                    <a:pt x="86" y="80"/>
                  </a:cubicBezTo>
                  <a:cubicBezTo>
                    <a:pt x="108" y="80"/>
                    <a:pt x="126" y="62"/>
                    <a:pt x="126" y="40"/>
                  </a:cubicBezTo>
                  <a:cubicBezTo>
                    <a:pt x="126" y="18"/>
                    <a:pt x="108" y="0"/>
                    <a:pt x="86" y="0"/>
                  </a:cubicBezTo>
                  <a:moveTo>
                    <a:pt x="86" y="72"/>
                  </a:moveTo>
                  <a:cubicBezTo>
                    <a:pt x="69" y="72"/>
                    <a:pt x="54" y="57"/>
                    <a:pt x="54" y="40"/>
                  </a:cubicBezTo>
                  <a:cubicBezTo>
                    <a:pt x="54" y="22"/>
                    <a:pt x="69" y="8"/>
                    <a:pt x="86" y="8"/>
                  </a:cubicBezTo>
                  <a:cubicBezTo>
                    <a:pt x="104" y="8"/>
                    <a:pt x="118" y="22"/>
                    <a:pt x="118" y="40"/>
                  </a:cubicBezTo>
                  <a:cubicBezTo>
                    <a:pt x="118" y="57"/>
                    <a:pt x="104" y="72"/>
                    <a:pt x="86"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3246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800"/>
                                        <p:tgtEl>
                                          <p:spTgt spid="13"/>
                                        </p:tgtEl>
                                      </p:cBhvr>
                                    </p:animEffect>
                                  </p:childTnLst>
                                </p:cTn>
                              </p:par>
                              <p:par>
                                <p:cTn id="12" presetID="1" presetClass="entr" presetSubtype="0" fill="hold" nodeType="with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
                                        </p:tgtEl>
                                      </p:cBhvr>
                                      <p:by x="0" y="0"/>
                                    </p:animScale>
                                  </p:childTnLst>
                                </p:cTn>
                              </p:par>
                              <p:par>
                                <p:cTn id="16" presetID="10" presetClass="entr" presetSubtype="0"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63" presetClass="path" presetSubtype="0" decel="100000" fill="hold" grpId="1" nodeType="withEffect">
                                  <p:stCondLst>
                                    <p:cond delay="500"/>
                                  </p:stCondLst>
                                  <p:childTnLst>
                                    <p:animMotion origin="layout" path="M 3.22951E-6 -1.77031E-6 L 0.018 -1.77031E-6 " pathEditMode="relative" rAng="0" ptsTypes="AA">
                                      <p:cBhvr>
                                        <p:cTn id="20" dur="500" spd="-100000" fill="hold"/>
                                        <p:tgtEl>
                                          <p:spTgt spid="24"/>
                                        </p:tgtEl>
                                        <p:attrNameLst>
                                          <p:attrName>ppt_x</p:attrName>
                                          <p:attrName>ppt_y</p:attrName>
                                        </p:attrNameLst>
                                      </p:cBhvr>
                                      <p:rCtr x="894" y="0"/>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grpId="1" nodeType="withEffect">
                                  <p:stCondLst>
                                    <p:cond delay="0"/>
                                  </p:stCondLst>
                                  <p:childTnLst>
                                    <p:animMotion origin="layout" path="M -1.83304E-6 1.82025E-6 L -1.83304E-6 0.03064 " pathEditMode="relative" rAng="0" ptsTypes="AA">
                                      <p:cBhvr>
                                        <p:cTn id="26" dur="500" spd="-100000" fill="hold"/>
                                        <p:tgtEl>
                                          <p:spTgt spid="15"/>
                                        </p:tgtEl>
                                        <p:attrNameLst>
                                          <p:attrName>ppt_x</p:attrName>
                                          <p:attrName>ppt_y</p:attrName>
                                        </p:attrNameLst>
                                      </p:cBhvr>
                                      <p:rCtr x="0" y="1521"/>
                                    </p:animMotion>
                                  </p:childTnLst>
                                </p:cTn>
                              </p:par>
                              <p:par>
                                <p:cTn id="27" presetID="10" presetClass="entr" presetSubtype="0" fill="hold" grpId="0" nodeType="withEffect">
                                  <p:stCondLst>
                                    <p:cond delay="1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42" presetClass="path" presetSubtype="0" decel="100000" fill="hold" grpId="1" nodeType="withEffect">
                                  <p:stCondLst>
                                    <p:cond delay="100"/>
                                  </p:stCondLst>
                                  <p:childTnLst>
                                    <p:animMotion origin="layout" path="M -1.83304E-6 1.82025E-6 L -1.83304E-6 0.03064 " pathEditMode="relative" rAng="0" ptsTypes="AA">
                                      <p:cBhvr>
                                        <p:cTn id="31" dur="500" spd="-100000" fill="hold"/>
                                        <p:tgtEl>
                                          <p:spTgt spid="16"/>
                                        </p:tgtEl>
                                        <p:attrNameLst>
                                          <p:attrName>ppt_x</p:attrName>
                                          <p:attrName>ppt_y</p:attrName>
                                        </p:attrNameLst>
                                      </p:cBhvr>
                                      <p:rCtr x="0" y="1521"/>
                                    </p:animMotion>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grpId="1" nodeType="withEffect">
                                  <p:stCondLst>
                                    <p:cond delay="200"/>
                                  </p:stCondLst>
                                  <p:childTnLst>
                                    <p:animMotion origin="layout" path="M -1.83304E-6 1.82025E-6 L -1.83304E-6 0.03064 " pathEditMode="relative" rAng="0" ptsTypes="AA">
                                      <p:cBhvr>
                                        <p:cTn id="36" dur="500" spd="-100000" fill="hold"/>
                                        <p:tgtEl>
                                          <p:spTgt spid="23"/>
                                        </p:tgtEl>
                                        <p:attrNameLst>
                                          <p:attrName>ppt_x</p:attrName>
                                          <p:attrName>ppt_y</p:attrName>
                                        </p:attrNameLst>
                                      </p:cBhvr>
                                      <p:rCtr x="0" y="1521"/>
                                    </p:animMotion>
                                  </p:childTnLst>
                                </p:cTn>
                              </p:par>
                              <p:par>
                                <p:cTn id="37" presetID="10" presetClass="entr" presetSubtype="0" fill="hold" grpId="0" nodeType="withEffect">
                                  <p:stCondLst>
                                    <p:cond delay="3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grpId="1" nodeType="withEffect">
                                  <p:stCondLst>
                                    <p:cond delay="300"/>
                                  </p:stCondLst>
                                  <p:childTnLst>
                                    <p:animMotion origin="layout" path="M -1.83304E-6 1.82025E-6 L -1.83304E-6 0.03064 " pathEditMode="relative" rAng="0" ptsTypes="AA">
                                      <p:cBhvr>
                                        <p:cTn id="41" dur="500" spd="-100000" fill="hold"/>
                                        <p:tgtEl>
                                          <p:spTgt spid="22"/>
                                        </p:tgtEl>
                                        <p:attrNameLst>
                                          <p:attrName>ppt_x</p:attrName>
                                          <p:attrName>ppt_y</p:attrName>
                                        </p:attrNameLst>
                                      </p:cBhvr>
                                      <p:rCtr x="0" y="1521"/>
                                    </p:animMotion>
                                  </p:childTnLst>
                                </p:cTn>
                              </p:par>
                              <p:par>
                                <p:cTn id="42" presetID="10" presetClass="entr" presetSubtype="0" fill="hold" grpId="0" nodeType="withEffect">
                                  <p:stCondLst>
                                    <p:cond delay="4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42" presetClass="path" presetSubtype="0" decel="100000" fill="hold" grpId="1" nodeType="withEffect">
                                  <p:stCondLst>
                                    <p:cond delay="400"/>
                                  </p:stCondLst>
                                  <p:childTnLst>
                                    <p:animMotion origin="layout" path="M -1.83304E-6 1.82025E-6 L -1.83304E-6 0.03064 " pathEditMode="relative" rAng="0" ptsTypes="AA">
                                      <p:cBhvr>
                                        <p:cTn id="46" dur="500" spd="-100000" fill="hold"/>
                                        <p:tgtEl>
                                          <p:spTgt spid="14"/>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4" grpId="1"/>
      <p:bldP spid="15" grpId="0"/>
      <p:bldP spid="15" grpId="1"/>
      <p:bldP spid="16" grpId="0"/>
      <p:bldP spid="16" grpId="1"/>
      <p:bldP spid="22" grpId="0"/>
      <p:bldP spid="22" grpId="1"/>
      <p:bldP spid="23" grpId="0"/>
      <p:bldP spid="23" grpId="1"/>
      <p:bldP spid="24" grpId="0"/>
      <p:bldP spid="2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500" dirty="0"/>
              <a:t>Microsoft had a sliding US search share 2005-2009</a:t>
            </a:r>
          </a:p>
        </p:txBody>
      </p:sp>
      <p:sp>
        <p:nvSpPr>
          <p:cNvPr id="46" name="Rectangle 45"/>
          <p:cNvSpPr/>
          <p:nvPr/>
        </p:nvSpPr>
        <p:spPr bwMode="auto">
          <a:xfrm rot="5400000">
            <a:off x="3211433" y="-2389708"/>
            <a:ext cx="5841706" cy="12206513"/>
          </a:xfrm>
          <a:prstGeom prst="rect">
            <a:avLst/>
          </a:prstGeom>
          <a:noFill/>
          <a:ln>
            <a:noFill/>
            <a:headEnd type="none" w="med" len="med"/>
            <a:tailEnd type="none" w="med" len="med"/>
          </a:ln>
          <a:effectLst>
            <a:outerShdw blurRad="44450" dist="13970" dir="5400000" algn="ctr" rotWithShape="0">
              <a:srgbClr val="000000">
                <a:alpha val="45000"/>
              </a:srgbClr>
            </a:outerShdw>
          </a:effectLst>
          <a:scene3d>
            <a:camera prst="orthographicFront" fov="0">
              <a:rot lat="0" lon="0" rev="0"/>
            </a:camera>
            <a:lightRig rig="soft" dir="tl">
              <a:rot lat="0" lon="0" rev="20000000"/>
            </a:lightRig>
          </a:scene3d>
          <a:sp3d prstMaterial="matte"/>
        </p:spPr>
        <p:txBody>
          <a:bodyPr vert="horz" wrap="square" lIns="124233" tIns="62116" rIns="124233" bIns="62116" numCol="1" rtlCol="0" anchor="ctr" anchorCtr="0" compatLnSpc="1">
            <a:prstTxWarp prst="textNoShape">
              <a:avLst/>
            </a:prstTxWarp>
          </a:bodyPr>
          <a:lstStyle/>
          <a:p>
            <a:pPr marL="0" lvl="1" indent="-317089" algn="ctr" defTabSz="1242019" fontAlgn="base">
              <a:lnSpc>
                <a:spcPct val="120000"/>
              </a:lnSpc>
              <a:spcBef>
                <a:spcPct val="0"/>
              </a:spcBef>
              <a:spcAft>
                <a:spcPct val="0"/>
              </a:spcAft>
              <a:buClr>
                <a:srgbClr val="FFFFFF"/>
              </a:buClr>
              <a:buSzPct val="120000"/>
              <a:defRPr/>
            </a:pPr>
            <a:endParaRPr lang="en-US" altLang="zh-CN" sz="3200" b="1" kern="0" dirty="0">
              <a:gradFill>
                <a:gsLst>
                  <a:gs pos="66372">
                    <a:srgbClr val="FFFFFF"/>
                  </a:gs>
                  <a:gs pos="83000">
                    <a:srgbClr val="FFFFFF"/>
                  </a:gs>
                </a:gsLst>
                <a:lin ang="5400000" scaled="1"/>
              </a:gradFill>
            </a:endParaRPr>
          </a:p>
        </p:txBody>
      </p:sp>
      <p:grpSp>
        <p:nvGrpSpPr>
          <p:cNvPr id="47" name="Group 46"/>
          <p:cNvGrpSpPr/>
          <p:nvPr/>
        </p:nvGrpSpPr>
        <p:grpSpPr>
          <a:xfrm>
            <a:off x="972497" y="6141016"/>
            <a:ext cx="11006778" cy="494785"/>
            <a:chOff x="656359" y="6141016"/>
            <a:chExt cx="10544496" cy="494785"/>
          </a:xfrm>
        </p:grpSpPr>
        <p:sp>
          <p:nvSpPr>
            <p:cNvPr id="49" name="Rectangle 48"/>
            <p:cNvSpPr/>
            <p:nvPr/>
          </p:nvSpPr>
          <p:spPr>
            <a:xfrm>
              <a:off x="5965243"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2007</a:t>
              </a:r>
            </a:p>
          </p:txBody>
        </p:sp>
        <p:sp>
          <p:nvSpPr>
            <p:cNvPr id="50" name="Rectangle 49"/>
            <p:cNvSpPr/>
            <p:nvPr/>
          </p:nvSpPr>
          <p:spPr>
            <a:xfrm>
              <a:off x="662284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2008</a:t>
              </a:r>
            </a:p>
          </p:txBody>
        </p:sp>
        <p:sp>
          <p:nvSpPr>
            <p:cNvPr id="90" name="Rectangle 89"/>
            <p:cNvSpPr/>
            <p:nvPr/>
          </p:nvSpPr>
          <p:spPr>
            <a:xfrm>
              <a:off x="796208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2008</a:t>
              </a:r>
            </a:p>
          </p:txBody>
        </p:sp>
        <p:sp>
          <p:nvSpPr>
            <p:cNvPr id="94" name="Rectangle 93"/>
            <p:cNvSpPr/>
            <p:nvPr/>
          </p:nvSpPr>
          <p:spPr>
            <a:xfrm>
              <a:off x="7280441"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2008</a:t>
              </a:r>
            </a:p>
          </p:txBody>
        </p:sp>
        <p:sp>
          <p:nvSpPr>
            <p:cNvPr id="95" name="Rectangle 94"/>
            <p:cNvSpPr/>
            <p:nvPr/>
          </p:nvSpPr>
          <p:spPr>
            <a:xfrm>
              <a:off x="8619685"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2008</a:t>
              </a:r>
            </a:p>
          </p:txBody>
        </p:sp>
        <p:sp>
          <p:nvSpPr>
            <p:cNvPr id="96" name="Rectangle 95"/>
            <p:cNvSpPr/>
            <p:nvPr/>
          </p:nvSpPr>
          <p:spPr>
            <a:xfrm>
              <a:off x="927728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2009</a:t>
              </a:r>
            </a:p>
          </p:txBody>
        </p:sp>
        <p:sp>
          <p:nvSpPr>
            <p:cNvPr id="97" name="Rectangle 96"/>
            <p:cNvSpPr/>
            <p:nvPr/>
          </p:nvSpPr>
          <p:spPr>
            <a:xfrm>
              <a:off x="1061652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2009</a:t>
              </a:r>
            </a:p>
          </p:txBody>
        </p:sp>
        <p:sp>
          <p:nvSpPr>
            <p:cNvPr id="98" name="Rectangle 97"/>
            <p:cNvSpPr/>
            <p:nvPr/>
          </p:nvSpPr>
          <p:spPr>
            <a:xfrm>
              <a:off x="9934883"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2009</a:t>
              </a:r>
            </a:p>
          </p:txBody>
        </p:sp>
        <p:sp>
          <p:nvSpPr>
            <p:cNvPr id="99" name="Rectangle 98"/>
            <p:cNvSpPr/>
            <p:nvPr/>
          </p:nvSpPr>
          <p:spPr>
            <a:xfrm>
              <a:off x="3310801"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2006</a:t>
              </a:r>
            </a:p>
          </p:txBody>
        </p:sp>
        <p:sp>
          <p:nvSpPr>
            <p:cNvPr id="100" name="Rectangle 99"/>
            <p:cNvSpPr/>
            <p:nvPr/>
          </p:nvSpPr>
          <p:spPr>
            <a:xfrm>
              <a:off x="3968400"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2007</a:t>
              </a:r>
            </a:p>
          </p:txBody>
        </p:sp>
        <p:sp>
          <p:nvSpPr>
            <p:cNvPr id="101" name="Rectangle 100"/>
            <p:cNvSpPr/>
            <p:nvPr/>
          </p:nvSpPr>
          <p:spPr>
            <a:xfrm>
              <a:off x="530764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2007</a:t>
              </a:r>
            </a:p>
          </p:txBody>
        </p:sp>
        <p:sp>
          <p:nvSpPr>
            <p:cNvPr id="102" name="Rectangle 101"/>
            <p:cNvSpPr/>
            <p:nvPr/>
          </p:nvSpPr>
          <p:spPr>
            <a:xfrm>
              <a:off x="4625999"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2007</a:t>
              </a:r>
            </a:p>
          </p:txBody>
        </p:sp>
        <p:sp>
          <p:nvSpPr>
            <p:cNvPr id="103" name="Rectangle 102"/>
            <p:cNvSpPr/>
            <p:nvPr/>
          </p:nvSpPr>
          <p:spPr>
            <a:xfrm>
              <a:off x="656359"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Oct </a:t>
              </a:r>
            </a:p>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2005</a:t>
              </a:r>
            </a:p>
          </p:txBody>
        </p:sp>
        <p:sp>
          <p:nvSpPr>
            <p:cNvPr id="104" name="Rectangle 103"/>
            <p:cNvSpPr/>
            <p:nvPr/>
          </p:nvSpPr>
          <p:spPr>
            <a:xfrm>
              <a:off x="1313958"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2006</a:t>
              </a:r>
            </a:p>
          </p:txBody>
        </p:sp>
        <p:sp>
          <p:nvSpPr>
            <p:cNvPr id="105" name="Rectangle 104"/>
            <p:cNvSpPr/>
            <p:nvPr/>
          </p:nvSpPr>
          <p:spPr>
            <a:xfrm>
              <a:off x="265320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2006</a:t>
              </a:r>
            </a:p>
          </p:txBody>
        </p:sp>
        <p:sp>
          <p:nvSpPr>
            <p:cNvPr id="106" name="Rectangle 105"/>
            <p:cNvSpPr/>
            <p:nvPr/>
          </p:nvSpPr>
          <p:spPr>
            <a:xfrm>
              <a:off x="1971557"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2006</a:t>
              </a:r>
            </a:p>
          </p:txBody>
        </p:sp>
      </p:grpSp>
      <p:grpSp>
        <p:nvGrpSpPr>
          <p:cNvPr id="107" name="Group 106"/>
          <p:cNvGrpSpPr/>
          <p:nvPr/>
        </p:nvGrpSpPr>
        <p:grpSpPr>
          <a:xfrm>
            <a:off x="345228" y="1333948"/>
            <a:ext cx="11634047" cy="4747538"/>
            <a:chOff x="345228" y="1076740"/>
            <a:chExt cx="11634047" cy="5004746"/>
          </a:xfrm>
        </p:grpSpPr>
        <p:sp>
          <p:nvSpPr>
            <p:cNvPr id="108" name="Rectangle 107"/>
            <p:cNvSpPr/>
            <p:nvPr/>
          </p:nvSpPr>
          <p:spPr>
            <a:xfrm>
              <a:off x="345228" y="5258581"/>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10%</a:t>
              </a:r>
            </a:p>
          </p:txBody>
        </p:sp>
        <p:sp>
          <p:nvSpPr>
            <p:cNvPr id="109" name="Rectangle 108"/>
            <p:cNvSpPr/>
            <p:nvPr/>
          </p:nvSpPr>
          <p:spPr>
            <a:xfrm>
              <a:off x="357908" y="4561607"/>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a:t>
              </a:r>
            </a:p>
          </p:txBody>
        </p:sp>
        <p:sp>
          <p:nvSpPr>
            <p:cNvPr id="110" name="Rectangle 109"/>
            <p:cNvSpPr/>
            <p:nvPr/>
          </p:nvSpPr>
          <p:spPr>
            <a:xfrm>
              <a:off x="357908" y="386463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30%</a:t>
              </a:r>
            </a:p>
          </p:txBody>
        </p:sp>
        <p:sp>
          <p:nvSpPr>
            <p:cNvPr id="111" name="Rectangle 110"/>
            <p:cNvSpPr/>
            <p:nvPr/>
          </p:nvSpPr>
          <p:spPr>
            <a:xfrm>
              <a:off x="357908" y="316765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40%</a:t>
              </a:r>
            </a:p>
          </p:txBody>
        </p:sp>
        <p:sp>
          <p:nvSpPr>
            <p:cNvPr id="112" name="Rectangle 111"/>
            <p:cNvSpPr/>
            <p:nvPr/>
          </p:nvSpPr>
          <p:spPr>
            <a:xfrm>
              <a:off x="357908" y="2470694"/>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50%</a:t>
              </a:r>
            </a:p>
          </p:txBody>
        </p:sp>
        <p:sp>
          <p:nvSpPr>
            <p:cNvPr id="113" name="Rectangle 112"/>
            <p:cNvSpPr/>
            <p:nvPr/>
          </p:nvSpPr>
          <p:spPr>
            <a:xfrm>
              <a:off x="357908" y="1773719"/>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60%</a:t>
              </a:r>
            </a:p>
          </p:txBody>
        </p:sp>
        <p:sp>
          <p:nvSpPr>
            <p:cNvPr id="114" name="Rectangle 113"/>
            <p:cNvSpPr/>
            <p:nvPr/>
          </p:nvSpPr>
          <p:spPr>
            <a:xfrm>
              <a:off x="357908" y="1076740"/>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70%</a:t>
              </a:r>
            </a:p>
          </p:txBody>
        </p:sp>
        <p:grpSp>
          <p:nvGrpSpPr>
            <p:cNvPr id="115" name="Group 114"/>
            <p:cNvGrpSpPr/>
            <p:nvPr/>
          </p:nvGrpSpPr>
          <p:grpSpPr>
            <a:xfrm>
              <a:off x="953275" y="1231799"/>
              <a:ext cx="11026000" cy="4830611"/>
              <a:chOff x="953275" y="1231799"/>
              <a:chExt cx="10070152" cy="4830611"/>
            </a:xfrm>
          </p:grpSpPr>
          <p:cxnSp>
            <p:nvCxnSpPr>
              <p:cNvPr id="117" name="Straight Connector 116"/>
              <p:cNvCxnSpPr/>
              <p:nvPr/>
            </p:nvCxnSpPr>
            <p:spPr>
              <a:xfrm>
                <a:off x="974419" y="5413640"/>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8" name="Straight Connector 117"/>
              <p:cNvCxnSpPr/>
              <p:nvPr/>
            </p:nvCxnSpPr>
            <p:spPr>
              <a:xfrm>
                <a:off x="974419" y="123179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9" name="Straight Connector 118"/>
              <p:cNvCxnSpPr/>
              <p:nvPr/>
            </p:nvCxnSpPr>
            <p:spPr>
              <a:xfrm>
                <a:off x="974419" y="1928773"/>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0" name="Straight Connector 119"/>
              <p:cNvCxnSpPr/>
              <p:nvPr/>
            </p:nvCxnSpPr>
            <p:spPr>
              <a:xfrm>
                <a:off x="974419" y="2625747"/>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1" name="Straight Connector 120"/>
              <p:cNvCxnSpPr/>
              <p:nvPr/>
            </p:nvCxnSpPr>
            <p:spPr>
              <a:xfrm>
                <a:off x="974419" y="3322721"/>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2" name="Straight Connector 121"/>
              <p:cNvCxnSpPr/>
              <p:nvPr/>
            </p:nvCxnSpPr>
            <p:spPr>
              <a:xfrm>
                <a:off x="974419" y="4019695"/>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3" name="Straight Connector 122"/>
              <p:cNvCxnSpPr/>
              <p:nvPr/>
            </p:nvCxnSpPr>
            <p:spPr>
              <a:xfrm>
                <a:off x="974419" y="471666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4" name="Straight Connector 123"/>
              <p:cNvCxnSpPr/>
              <p:nvPr/>
            </p:nvCxnSpPr>
            <p:spPr>
              <a:xfrm>
                <a:off x="953275" y="6062410"/>
                <a:ext cx="10070152" cy="0"/>
              </a:xfrm>
              <a:prstGeom prst="line">
                <a:avLst/>
              </a:prstGeom>
              <a:noFill/>
              <a:ln w="28575" cap="flat" cmpd="sng" algn="ctr">
                <a:solidFill>
                  <a:srgbClr val="567986"/>
                </a:solidFill>
                <a:prstDash val="solid"/>
              </a:ln>
              <a:effectLst/>
            </p:spPr>
          </p:cxnSp>
        </p:grpSp>
        <p:cxnSp>
          <p:nvCxnSpPr>
            <p:cNvPr id="116" name="Straight Connector 115"/>
            <p:cNvCxnSpPr/>
            <p:nvPr/>
          </p:nvCxnSpPr>
          <p:spPr>
            <a:xfrm>
              <a:off x="972497" y="1215614"/>
              <a:ext cx="0" cy="4865872"/>
            </a:xfrm>
            <a:prstGeom prst="line">
              <a:avLst/>
            </a:prstGeom>
            <a:noFill/>
            <a:ln w="28575" cap="flat" cmpd="sng" algn="ctr">
              <a:solidFill>
                <a:srgbClr val="567986"/>
              </a:solidFill>
              <a:prstDash val="solid"/>
            </a:ln>
            <a:effectLst/>
          </p:spPr>
        </p:cxnSp>
      </p:grpSp>
      <p:pic>
        <p:nvPicPr>
          <p:cNvPr id="125" name="Picture 2" descr="C:\Users\ADI2\Desktop\lines-03.png"/>
          <p:cNvPicPr>
            <a:picLocks noChangeAspect="1" noChangeArrowheads="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94196" y="5028610"/>
            <a:ext cx="9936110" cy="774564"/>
          </a:xfrm>
          <a:prstGeom prst="rect">
            <a:avLst/>
          </a:prstGeom>
          <a:noFill/>
        </p:spPr>
      </p:pic>
      <p:pic>
        <p:nvPicPr>
          <p:cNvPr id="126" name="Picture 3" descr="C:\Users\ADI2\Desktop\lines-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4196" y="1604516"/>
            <a:ext cx="9936110" cy="2148750"/>
          </a:xfrm>
          <a:prstGeom prst="rect">
            <a:avLst/>
          </a:prstGeom>
          <a:noFill/>
          <a:ln>
            <a:noFill/>
          </a:ln>
        </p:spPr>
      </p:pic>
      <p:pic>
        <p:nvPicPr>
          <p:cNvPr id="127" name="Picture 4" descr="C:\Users\ADI2\Desktop\lines-0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94196" y="4001752"/>
            <a:ext cx="9936110" cy="1026835"/>
          </a:xfrm>
          <a:prstGeom prst="rect">
            <a:avLst/>
          </a:prstGeom>
          <a:noFill/>
        </p:spPr>
      </p:pic>
      <p:pic>
        <p:nvPicPr>
          <p:cNvPr id="128" name="Picture 138" descr="C:\Documents and Settings\Eva\My Documents\MS598\Google.png"/>
          <p:cNvPicPr>
            <a:picLocks noChangeAspect="1" noChangeArrowheads="1"/>
          </p:cNvPicPr>
          <p:nvPr/>
        </p:nvPicPr>
        <p:blipFill>
          <a:blip r:embed="rId6" cstate="email">
            <a:lum bright="100000" contrast="-100000"/>
            <a:extLst>
              <a:ext uri="{28A0092B-C50C-407E-A947-70E740481C1C}">
                <a14:useLocalDpi xmlns:a14="http://schemas.microsoft.com/office/drawing/2010/main"/>
              </a:ext>
            </a:extLst>
          </a:blip>
          <a:stretch>
            <a:fillRect/>
          </a:stretch>
        </p:blipFill>
        <p:spPr bwMode="auto">
          <a:xfrm>
            <a:off x="5677555" y="1822137"/>
            <a:ext cx="969392" cy="334832"/>
          </a:xfrm>
          <a:prstGeom prst="rect">
            <a:avLst/>
          </a:prstGeom>
          <a:noFill/>
        </p:spPr>
      </p:pic>
      <p:pic>
        <p:nvPicPr>
          <p:cNvPr id="129" name="Picture 2"/>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5497107" y="4126189"/>
            <a:ext cx="1330288" cy="242433"/>
          </a:xfrm>
          <a:prstGeom prst="rect">
            <a:avLst/>
          </a:prstGeom>
          <a:noFill/>
          <a:ln>
            <a:noFill/>
          </a:ln>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30" name="Picture 12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366503" y="4842632"/>
            <a:ext cx="1591496" cy="384424"/>
          </a:xfrm>
          <a:prstGeom prst="rect">
            <a:avLst/>
          </a:prstGeom>
        </p:spPr>
      </p:pic>
    </p:spTree>
    <p:extLst>
      <p:ext uri="{BB962C8B-B14F-4D97-AF65-F5344CB8AC3E}">
        <p14:creationId xmlns:p14="http://schemas.microsoft.com/office/powerpoint/2010/main" val="122475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536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8" name="Rectangle 7"/>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itle 1"/>
          <p:cNvSpPr txBox="1">
            <a:spLocks/>
          </p:cNvSpPr>
          <p:nvPr/>
        </p:nvSpPr>
        <p:spPr>
          <a:xfrm>
            <a:off x="1808368" y="3038475"/>
            <a:ext cx="548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Why</a:t>
            </a:r>
          </a:p>
        </p:txBody>
      </p:sp>
      <p:sp>
        <p:nvSpPr>
          <p:cNvPr id="4" name="Oval 3"/>
          <p:cNvSpPr/>
          <p:nvPr/>
        </p:nvSpPr>
        <p:spPr bwMode="auto">
          <a:xfrm>
            <a:off x="575531" y="2967448"/>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16797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4"/>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3"/>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3" grpId="1"/>
      <p:bldP spid="4" grpId="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Hard to hire </a:t>
            </a:r>
            <a:r>
              <a:rPr lang="en-US" sz="2400" dirty="0">
                <a:gradFill>
                  <a:gsLst>
                    <a:gs pos="1250">
                      <a:srgbClr val="FFFFFF"/>
                    </a:gs>
                    <a:gs pos="100000">
                      <a:srgbClr val="FFFFFF"/>
                    </a:gs>
                  </a:gsLst>
                  <a:lin ang="5400000" scaled="0"/>
                </a:gradFill>
                <a:cs typeface="Segoe UI" panose="020B0502040204020203" pitchFamily="34" charset="0"/>
              </a:rPr>
              <a:t>data scientists</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Lots of people involved </a:t>
            </a:r>
            <a:r>
              <a:rPr lang="en-US" sz="2400" dirty="0">
                <a:gradFill>
                  <a:gsLst>
                    <a:gs pos="1250">
                      <a:srgbClr val="FFFFFF"/>
                    </a:gs>
                    <a:gs pos="100000">
                      <a:srgbClr val="FFFFFF"/>
                    </a:gs>
                  </a:gsLst>
                  <a:lin ang="5400000" scaled="0"/>
                </a:gradFill>
                <a:cs typeface="Segoe UI" panose="020B0502040204020203" pitchFamily="34" charset="0"/>
              </a:rPr>
              <a:t>need access</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to data</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Massive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volume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velocity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variety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of data</a:t>
            </a:r>
          </a:p>
        </p:txBody>
      </p:sp>
      <p:sp>
        <p:nvSpPr>
          <p:cNvPr id="13" name="TextBox 12"/>
          <p:cNvSpPr txBox="1"/>
          <p:nvPr/>
        </p:nvSpPr>
        <p:spPr>
          <a:xfrm>
            <a:off x="457198" y="37031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Huge technical integration </a:t>
            </a:r>
            <a:r>
              <a:rPr lang="en-US" sz="2400" dirty="0">
                <a:gradFill>
                  <a:gsLst>
                    <a:gs pos="1250">
                      <a:srgbClr val="FFFFFF"/>
                    </a:gs>
                    <a:gs pos="100000">
                      <a:srgbClr val="FFFFFF"/>
                    </a:gs>
                  </a:gsLst>
                  <a:lin ang="5400000" scaled="0"/>
                </a:gradFill>
                <a:cs typeface="Segoe UI" panose="020B0502040204020203" pitchFamily="34" charset="0"/>
              </a:rPr>
              <a:t>challenges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Organizationally, it’s a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hard problem </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too</a:t>
            </a:r>
          </a:p>
        </p:txBody>
      </p:sp>
    </p:spTree>
    <p:extLst>
      <p:ext uri="{BB962C8B-B14F-4D97-AF65-F5344CB8AC3E}">
        <p14:creationId xmlns:p14="http://schemas.microsoft.com/office/powerpoint/2010/main" val="27275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14"/>
                                        </p:tgtEl>
                                        <p:attrNameLst>
                                          <p:attrName>ppt_x</p:attrName>
                                          <p:attrName>ppt_y</p:attrName>
                                        </p:attrNameLst>
                                      </p:cBhvr>
                                      <p:rCtr x="894"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1.83304E-6 1.82025E-6 L -1.83304E-6 0.03064 " pathEditMode="relative" rAng="0" ptsTypes="AA">
                                      <p:cBhvr>
                                        <p:cTn id="22" dur="500" spd="-100000" fill="hold"/>
                                        <p:tgtEl>
                                          <p:spTgt spid="10"/>
                                        </p:tgtEl>
                                        <p:attrNameLst>
                                          <p:attrName>ppt_x</p:attrName>
                                          <p:attrName>ppt_y</p:attrName>
                                        </p:attrNameLst>
                                      </p:cBhvr>
                                      <p:rCtr x="0" y="1521"/>
                                    </p:animMotion>
                                  </p:childTnLst>
                                </p:cTn>
                              </p:par>
                              <p:par>
                                <p:cTn id="23" presetID="10" presetClass="entr" presetSubtype="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grpId="1" nodeType="withEffect">
                                  <p:stCondLst>
                                    <p:cond delay="100"/>
                                  </p:stCondLst>
                                  <p:childTnLst>
                                    <p:animMotion origin="layout" path="M -1.83304E-6 1.82025E-6 L -1.83304E-6 0.03064 " pathEditMode="relative" rAng="0" ptsTypes="AA">
                                      <p:cBhvr>
                                        <p:cTn id="27" dur="500" spd="-100000" fill="hold"/>
                                        <p:tgtEl>
                                          <p:spTgt spid="11"/>
                                        </p:tgtEl>
                                        <p:attrNameLst>
                                          <p:attrName>ppt_x</p:attrName>
                                          <p:attrName>ppt_y</p:attrName>
                                        </p:attrNameLst>
                                      </p:cBhvr>
                                      <p:rCtr x="0" y="1521"/>
                                    </p:animMotion>
                                  </p:childTnLst>
                                </p:cTn>
                              </p:par>
                              <p:par>
                                <p:cTn id="28" presetID="10" presetClass="entr" presetSubtype="0" fill="hold" grpId="0" nodeType="withEffect">
                                  <p:stCondLst>
                                    <p:cond delay="2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grpId="1" nodeType="withEffect">
                                  <p:stCondLst>
                                    <p:cond delay="200"/>
                                  </p:stCondLst>
                                  <p:childTnLst>
                                    <p:animMotion origin="layout" path="M -1.83304E-6 1.82025E-6 L -1.83304E-6 0.03064 " pathEditMode="relative" rAng="0" ptsTypes="AA">
                                      <p:cBhvr>
                                        <p:cTn id="32" dur="500" spd="-100000" fill="hold"/>
                                        <p:tgtEl>
                                          <p:spTgt spid="13"/>
                                        </p:tgtEl>
                                        <p:attrNameLst>
                                          <p:attrName>ppt_x</p:attrName>
                                          <p:attrName>ppt_y</p:attrName>
                                        </p:attrNameLst>
                                      </p:cBhvr>
                                      <p:rCtr x="0" y="1521"/>
                                    </p:animMotion>
                                  </p:childTnLst>
                                </p:cTn>
                              </p:par>
                              <p:par>
                                <p:cTn id="33" presetID="10" presetClass="entr" presetSubtype="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grpId="1" nodeType="withEffect">
                                  <p:stCondLst>
                                    <p:cond delay="300"/>
                                  </p:stCondLst>
                                  <p:childTnLst>
                                    <p:animMotion origin="layout" path="M -1.83304E-6 1.82025E-6 L -1.83304E-6 0.03064 " pathEditMode="relative" rAng="0" ptsTypes="AA">
                                      <p:cBhvr>
                                        <p:cTn id="37"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0" grpId="1"/>
      <p:bldP spid="11" grpId="0"/>
      <p:bldP spid="11" grpId="1"/>
      <p:bldP spid="12" grpId="0"/>
      <p:bldP spid="12" grpId="1"/>
      <p:bldP spid="13" grpId="0"/>
      <p:bldP spid="13" grpId="1"/>
      <p:bldP spid="14" grpId="0"/>
      <p:bldP spid="1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551740" cy="369332"/>
          </a:xfrm>
          <a:prstGeom prst="rect">
            <a:avLst/>
          </a:prstGeom>
          <a:noFill/>
        </p:spPr>
        <p:txBody>
          <a:bodyPr wrap="square" lIns="182880" tIns="0" rIns="0" bIns="0" rtlCol="0">
            <a:spAutoFit/>
          </a:bodyPr>
          <a:lstStyle/>
          <a:p>
            <a:r>
              <a:rPr lang="en-US" sz="2400" dirty="0">
                <a:solidFill>
                  <a:schemeClr val="bg2">
                    <a:lumMod val="20000"/>
                    <a:lumOff val="80000"/>
                  </a:schemeClr>
                </a:solidFill>
                <a:cs typeface="Segoe UI Light" panose="020B0502040204020203" pitchFamily="34" charset="0"/>
              </a:rPr>
              <a:t>Qi Lu was brought on board—a new perspective </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Laser focused on measuring relevance (NDCG)</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Empower everyone to explore (100x people)</a:t>
            </a:r>
          </a:p>
        </p:txBody>
      </p:sp>
      <p:sp>
        <p:nvSpPr>
          <p:cNvPr id="13" name="TextBox 12"/>
          <p:cNvSpPr txBox="1"/>
          <p:nvPr/>
        </p:nvSpPr>
        <p:spPr>
          <a:xfrm>
            <a:off x="457198" y="3703121"/>
            <a:ext cx="7714538"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Measure the rate of exploration (count of experiments)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So, what did we do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differently</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11066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46285E-6 1.13028E-6 L -1.46285E-6 0.03064 " pathEditMode="relative" rAng="0" ptsTypes="AA">
                                      <p:cBhvr>
                                        <p:cTn id="9" dur="500" spd="-100000" fill="hold"/>
                                        <p:tgtEl>
                                          <p:spTgt spid="10"/>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1.83304E-6 1.82025E-6 L -1.83304E-6 0.03064 " pathEditMode="relative" rAng="0" ptsTypes="AA">
                                      <p:cBhvr>
                                        <p:cTn id="14" dur="500" spd="-100000" fill="hold"/>
                                        <p:tgtEl>
                                          <p:spTgt spid="11"/>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00"/>
                                  </p:stCondLst>
                                  <p:childTnLst>
                                    <p:animMotion origin="layout" path="M 8.04187E-7 -6.89968E-7 L 8.04187E-7 0.03064 " pathEditMode="relative" rAng="0" ptsTypes="AA">
                                      <p:cBhvr>
                                        <p:cTn id="19" dur="500" spd="-100000" fill="hold"/>
                                        <p:tgtEl>
                                          <p:spTgt spid="13"/>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300"/>
                                  </p:stCondLst>
                                  <p:childTnLst>
                                    <p:animMotion origin="layout" path="M -1.83304E-6 -4.08534E-7 L -1.83304E-6 0.03064 " pathEditMode="relative" rAng="0" ptsTypes="AA">
                                      <p:cBhvr>
                                        <p:cTn id="24"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4149089" y="0"/>
            <a:ext cx="8287385" cy="6994525"/>
          </a:xfrm>
          <a:prstGeom prst="rect">
            <a:avLst/>
          </a:prstGeom>
        </p:spPr>
      </p:pic>
      <p:sp>
        <p:nvSpPr>
          <p:cNvPr id="3" name="Rectangle 2"/>
          <p:cNvSpPr/>
          <p:nvPr/>
        </p:nvSpPr>
        <p:spPr bwMode="auto">
          <a:xfrm>
            <a:off x="4148138" y="0"/>
            <a:ext cx="4645666"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4148138" y="0"/>
            <a:ext cx="2527300"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4148138"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4123576" y="3038475"/>
            <a:ext cx="8000981"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0">
                      <a:srgbClr val="FFFFFF"/>
                    </a:gs>
                    <a:gs pos="88000">
                      <a:srgbClr val="FFFFFF"/>
                    </a:gs>
                  </a:gsLst>
                  <a:lin ang="5400000" scaled="0"/>
                </a:gradFill>
                <a:cs typeface="Segoe UI Semilight" panose="020B0402040204020203" pitchFamily="34" charset="0"/>
              </a:rPr>
              <a:t>Infrastructure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investments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are risky</a:t>
            </a:r>
          </a:p>
        </p:txBody>
      </p:sp>
      <p:sp>
        <p:nvSpPr>
          <p:cNvPr id="7" name="TextBox 6"/>
          <p:cNvSpPr txBox="1"/>
          <p:nvPr/>
        </p:nvSpPr>
        <p:spPr>
          <a:xfrm>
            <a:off x="286721" y="1866184"/>
            <a:ext cx="3475040" cy="1107996"/>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an </a:t>
            </a:r>
            <a:r>
              <a:rPr lang="en-US" sz="2000" dirty="0" err="1">
                <a:gradFill>
                  <a:gsLst>
                    <a:gs pos="2655">
                      <a:srgbClr val="FFFFFF"/>
                    </a:gs>
                    <a:gs pos="20000">
                      <a:srgbClr val="FFFFFF"/>
                    </a:gs>
                  </a:gsLst>
                  <a:lin ang="0" scaled="1"/>
                </a:gradFill>
                <a:cs typeface="Segoe UI" panose="020B0502040204020203" pitchFamily="34" charset="0"/>
              </a:rPr>
              <a:t>exabyte</a:t>
            </a:r>
            <a:r>
              <a:rPr lang="en-US" sz="2000" dirty="0">
                <a:gradFill>
                  <a:gsLst>
                    <a:gs pos="2655">
                      <a:srgbClr val="FFFFFF"/>
                    </a:gs>
                    <a:gs pos="20000">
                      <a:srgbClr val="FFFFFF"/>
                    </a:gs>
                  </a:gsLst>
                  <a:lin ang="0" scaled="1"/>
                </a:gradFill>
                <a:cs typeface="Segoe UI" panose="020B0502040204020203" pitchFamily="34" charset="0"/>
              </a:rPr>
              <a:t>-scale data lake for everyone to put their data of all types </a:t>
            </a:r>
            <a:r>
              <a:rPr lang="en-US" sz="2000" dirty="0">
                <a:gradFill>
                  <a:gsLst>
                    <a:gs pos="53097">
                      <a:srgbClr val="FFFFFF">
                        <a:alpha val="60000"/>
                      </a:srgbClr>
                    </a:gs>
                    <a:gs pos="20000">
                      <a:srgbClr val="FFFFFF">
                        <a:alpha val="60000"/>
                      </a:srgbClr>
                    </a:gs>
                  </a:gsLst>
                  <a:lin ang="0" scaled="1"/>
                </a:gradFill>
                <a:cs typeface="Segoe UI" panose="020B0502040204020203" pitchFamily="34" charset="0"/>
              </a:rPr>
              <a:t>(structured and unstructured)</a:t>
            </a:r>
          </a:p>
        </p:txBody>
      </p:sp>
      <p:sp>
        <p:nvSpPr>
          <p:cNvPr id="8" name="TextBox 7"/>
          <p:cNvSpPr txBox="1"/>
          <p:nvPr/>
        </p:nvSpPr>
        <p:spPr>
          <a:xfrm>
            <a:off x="286721" y="3373933"/>
            <a:ext cx="3475040" cy="553998"/>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tools approachable </a:t>
            </a:r>
            <a:br>
              <a:rPr lang="en-US" sz="2000" dirty="0">
                <a:gradFill>
                  <a:gsLst>
                    <a:gs pos="2655">
                      <a:srgbClr val="FFFFFF"/>
                    </a:gs>
                    <a:gs pos="20000">
                      <a:srgbClr val="FFFFFF"/>
                    </a:gs>
                  </a:gsLst>
                  <a:lin ang="0" scaled="1"/>
                </a:gradFill>
                <a:cs typeface="Segoe UI" panose="020B0502040204020203" pitchFamily="34" charset="0"/>
              </a:rPr>
            </a:br>
            <a:r>
              <a:rPr lang="en-US" sz="2000" dirty="0">
                <a:gradFill>
                  <a:gsLst>
                    <a:gs pos="2655">
                      <a:srgbClr val="FFFFFF"/>
                    </a:gs>
                    <a:gs pos="20000">
                      <a:srgbClr val="FFFFFF"/>
                    </a:gs>
                  </a:gsLst>
                  <a:lin ang="0" scaled="1"/>
                </a:gradFill>
                <a:cs typeface="Segoe UI" panose="020B0502040204020203" pitchFamily="34" charset="0"/>
              </a:rPr>
              <a:t>by any developer </a:t>
            </a:r>
          </a:p>
        </p:txBody>
      </p:sp>
      <p:sp>
        <p:nvSpPr>
          <p:cNvPr id="10" name="TextBox 9"/>
          <p:cNvSpPr txBox="1"/>
          <p:nvPr/>
        </p:nvSpPr>
        <p:spPr>
          <a:xfrm>
            <a:off x="286721" y="4327684"/>
            <a:ext cx="3475040" cy="830997"/>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machine learning tools for collaborating across large experiment models</a:t>
            </a:r>
          </a:p>
        </p:txBody>
      </p:sp>
    </p:spTree>
    <p:extLst>
      <p:ext uri="{BB962C8B-B14F-4D97-AF65-F5344CB8AC3E}">
        <p14:creationId xmlns:p14="http://schemas.microsoft.com/office/powerpoint/2010/main" val="92802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91882E-6 0 L -0.33355 3.13209E-6 " pathEditMode="relative" rAng="0" ptsTypes="AA">
                                      <p:cBhvr>
                                        <p:cTn id="6" dur="500" fill="hold"/>
                                        <p:tgtEl>
                                          <p:spTgt spid="13"/>
                                        </p:tgtEl>
                                        <p:attrNameLst>
                                          <p:attrName>ppt_x</p:attrName>
                                          <p:attrName>ppt_y</p:attrName>
                                        </p:attrNameLst>
                                      </p:cBhvr>
                                      <p:rCtr x="-16633" y="-885"/>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3.89839E-6 0 L 0.01799 0 " pathEditMode="relative" rAng="0" ptsTypes="AA">
                                      <p:cBhvr>
                                        <p:cTn id="14" dur="500" spd="-100000" fill="hold"/>
                                        <p:tgtEl>
                                          <p:spTgt spid="4"/>
                                        </p:tgtEl>
                                        <p:attrNameLst>
                                          <p:attrName>ppt_x</p:attrName>
                                          <p:attrName>ppt_y</p:attrName>
                                        </p:attrNameLst>
                                      </p:cBhvr>
                                      <p:rCtr x="894" y="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decel="100000" fill="hold" grpId="1" nodeType="withEffect">
                                  <p:stCondLst>
                                    <p:cond delay="0"/>
                                  </p:stCondLst>
                                  <p:childTnLst>
                                    <p:animMotion origin="layout" path="M -2.1062E-6 -1.9655E-6 L -2.1062E-6 0.03064 " pathEditMode="relative" rAng="0" ptsTypes="AA">
                                      <p:cBhvr>
                                        <p:cTn id="20" dur="500" spd="-100000" fill="hold"/>
                                        <p:tgtEl>
                                          <p:spTgt spid="7"/>
                                        </p:tgtEl>
                                        <p:attrNameLst>
                                          <p:attrName>ppt_x</p:attrName>
                                          <p:attrName>ppt_y</p:attrName>
                                        </p:attrNameLst>
                                      </p:cBhvr>
                                      <p:rCtr x="0" y="1521"/>
                                    </p:animMotion>
                                  </p:childTnLst>
                                </p:cTn>
                              </p:par>
                              <p:par>
                                <p:cTn id="21" presetID="10" presetClass="entr" presetSubtype="0" fill="hold" grpId="0" nodeType="withEffect">
                                  <p:stCondLst>
                                    <p:cond delay="1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100"/>
                                  </p:stCondLst>
                                  <p:childTnLst>
                                    <p:animMotion origin="layout" path="M -2.1062E-6 1.52973E-6 L -2.1062E-6 0.03064 " pathEditMode="relative" rAng="0" ptsTypes="AA">
                                      <p:cBhvr>
                                        <p:cTn id="25" dur="500" spd="-100000" fill="hold"/>
                                        <p:tgtEl>
                                          <p:spTgt spid="8"/>
                                        </p:tgtEl>
                                        <p:attrNameLst>
                                          <p:attrName>ppt_x</p:attrName>
                                          <p:attrName>ppt_y</p:attrName>
                                        </p:attrNameLst>
                                      </p:cBhvr>
                                      <p:rCtr x="0" y="1521"/>
                                    </p:animMotion>
                                  </p:childTnLst>
                                </p:cTn>
                              </p:par>
                              <p:par>
                                <p:cTn id="26" presetID="10" presetClass="entr" presetSubtype="0"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path" presetSubtype="0" decel="100000" fill="hold" grpId="1" nodeType="withEffect">
                                  <p:stCondLst>
                                    <p:cond delay="200"/>
                                  </p:stCondLst>
                                  <p:childTnLst>
                                    <p:animMotion origin="layout" path="M -2.1062E-6 3.86291E-6 L -2.1062E-6 0.03064 " pathEditMode="relative" rAng="0" ptsTypes="AA">
                                      <p:cBhvr>
                                        <p:cTn id="30" dur="500" spd="-100000" fill="hold"/>
                                        <p:tgtEl>
                                          <p:spTgt spid="10"/>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p:bldP spid="4" grpId="1"/>
      <p:bldP spid="7" grpId="0"/>
      <p:bldP spid="7" grpId="1"/>
      <p:bldP spid="8" grpId="0"/>
      <p:bldP spid="8" grpId="1"/>
      <p:bldP spid="10" grpId="0"/>
      <p:bldP spid="10"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457200" y="1460499"/>
          <a:ext cx="11979275" cy="43227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74638" y="6515100"/>
            <a:ext cx="8467286" cy="182563"/>
          </a:xfrm>
          <a:prstGeom prst="rect">
            <a:avLst/>
          </a:prstGeom>
          <a:noFill/>
        </p:spPr>
        <p:txBody>
          <a:bodyPr wrap="square" lIns="182880" tIns="146304" rIns="182880" bIns="146304" rtlCol="0" anchor="ctr">
            <a:noAutofit/>
          </a:bodyPr>
          <a:lstStyle/>
          <a:p>
            <a:pPr>
              <a:lnSpc>
                <a:spcPct val="90000"/>
              </a:lnSpc>
              <a:spcAft>
                <a:spcPts val="600"/>
              </a:spcAft>
            </a:pPr>
            <a:r>
              <a:rPr lang="en-US" sz="900" dirty="0">
                <a:gradFill>
                  <a:gsLst>
                    <a:gs pos="2917">
                      <a:srgbClr val="FFFFFF"/>
                    </a:gs>
                    <a:gs pos="30000">
                      <a:srgbClr val="FFFFFF"/>
                    </a:gs>
                  </a:gsLst>
                  <a:lin ang="5400000" scaled="0"/>
                </a:gradFill>
              </a:rPr>
              <a:t>Source: ComScore 2009-2015 Search Report US </a:t>
            </a:r>
          </a:p>
        </p:txBody>
      </p:sp>
      <p:sp>
        <p:nvSpPr>
          <p:cNvPr id="6" name="Title 5"/>
          <p:cNvSpPr>
            <a:spLocks noGrp="1"/>
          </p:cNvSpPr>
          <p:nvPr>
            <p:ph type="title"/>
          </p:nvPr>
        </p:nvSpPr>
        <p:spPr/>
        <p:txBody>
          <a:bodyPr/>
          <a:lstStyle/>
          <a:p>
            <a:r>
              <a:rPr lang="en-US" dirty="0"/>
              <a:t>Microsoft doubles search share</a:t>
            </a:r>
          </a:p>
        </p:txBody>
      </p:sp>
    </p:spTree>
    <p:extLst>
      <p:ext uri="{BB962C8B-B14F-4D97-AF65-F5344CB8AC3E}">
        <p14:creationId xmlns:p14="http://schemas.microsoft.com/office/powerpoint/2010/main" val="35043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4" name="Group 23"/>
          <p:cNvGrpSpPr/>
          <p:nvPr/>
        </p:nvGrpSpPr>
        <p:grpSpPr>
          <a:xfrm>
            <a:off x="-635" y="-1"/>
            <a:ext cx="12436475" cy="6995160"/>
            <a:chOff x="-635" y="-1"/>
            <a:chExt cx="12436475" cy="6995160"/>
          </a:xfrm>
        </p:grpSpPr>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6" name="Rectangle 25"/>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7" name="Rectangle 26"/>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634" y="0"/>
            <a:ext cx="12437110" cy="6995159"/>
          </a:xfrm>
          <a:prstGeom prst="rect">
            <a:avLst/>
          </a:prstGeom>
          <a:solidFill>
            <a:srgbClr val="275364">
              <a:alpha val="2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831687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Where does </a:t>
            </a:r>
            <a:b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br>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this leave you?</a:t>
            </a:r>
          </a:p>
        </p:txBody>
      </p:sp>
      <p:sp>
        <p:nvSpPr>
          <p:cNvPr id="19" name="TextBox 18"/>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We went through these </a:t>
            </a:r>
            <a:r>
              <a:rPr lang="en-US" sz="2400" dirty="0">
                <a:gradFill>
                  <a:gsLst>
                    <a:gs pos="1250">
                      <a:srgbClr val="FFFFFF"/>
                    </a:gs>
                    <a:gs pos="100000">
                      <a:srgbClr val="FFFFFF"/>
                    </a:gs>
                  </a:gsLst>
                  <a:lin ang="5400000" scaled="0"/>
                </a:gradFill>
                <a:cs typeface="Segoe UI" panose="020B0502040204020203" pitchFamily="34" charset="0"/>
              </a:rPr>
              <a:t>learnings</a:t>
            </a:r>
          </a:p>
        </p:txBody>
      </p:sp>
      <p:sp>
        <p:nvSpPr>
          <p:cNvPr id="20" name="TextBox 19"/>
          <p:cNvSpPr txBox="1"/>
          <p:nvPr/>
        </p:nvSpPr>
        <p:spPr>
          <a:xfrm>
            <a:off x="457198" y="2500359"/>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is a </a:t>
            </a:r>
            <a:r>
              <a:rPr lang="en-US" sz="2400" dirty="0">
                <a:gradFill>
                  <a:gsLst>
                    <a:gs pos="1250">
                      <a:srgbClr val="FFFFFF"/>
                    </a:gs>
                    <a:gs pos="100000">
                      <a:srgbClr val="FFFFFF"/>
                    </a:gs>
                  </a:gsLst>
                  <a:lin ang="5400000" scaled="0"/>
                </a:gradFill>
                <a:cs typeface="Segoe UI" panose="020B0502040204020203" pitchFamily="34" charset="0"/>
              </a:rPr>
              <a:t>hard problem</a:t>
            </a:r>
          </a:p>
        </p:txBody>
      </p:sp>
      <p:sp>
        <p:nvSpPr>
          <p:cNvPr id="21" name="TextBox 20"/>
          <p:cNvSpPr txBox="1"/>
          <p:nvPr/>
        </p:nvSpPr>
        <p:spPr>
          <a:xfrm>
            <a:off x="457198" y="4369418"/>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With</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Cortana Analytics</a:t>
            </a:r>
            <a:r>
              <a:rPr lang="en-US" sz="2400" dirty="0">
                <a:solidFill>
                  <a:schemeClr val="bg2">
                    <a:lumMod val="20000"/>
                    <a:lumOff val="80000"/>
                  </a:schemeClr>
                </a:solidFill>
                <a:cs typeface="Segoe UI Light" panose="020B0502040204020203" pitchFamily="34" charset="0"/>
              </a:rPr>
              <a:t>, you don’t have to be the size of Bing to solve the problem</a:t>
            </a:r>
          </a:p>
        </p:txBody>
      </p:sp>
      <p:sp>
        <p:nvSpPr>
          <p:cNvPr id="22" name="TextBox 21"/>
          <p:cNvSpPr txBox="1"/>
          <p:nvPr/>
        </p:nvSpPr>
        <p:spPr>
          <a:xfrm>
            <a:off x="457198" y="3250222"/>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requires a lot of </a:t>
            </a:r>
            <a:r>
              <a:rPr lang="en-US" sz="2400" dirty="0">
                <a:gradFill>
                  <a:gsLst>
                    <a:gs pos="1250">
                      <a:srgbClr val="FFFFFF"/>
                    </a:gs>
                    <a:gs pos="100000">
                      <a:srgbClr val="FFFFFF"/>
                    </a:gs>
                  </a:gsLst>
                  <a:lin ang="5400000" scaled="0"/>
                </a:gradFill>
                <a:cs typeface="Segoe UI" panose="020B0502040204020203" pitchFamily="34" charset="0"/>
              </a:rPr>
              <a:t>investment</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know-how</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b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br>
            <a:r>
              <a:rPr lang="en-US" sz="2400" dirty="0">
                <a:solidFill>
                  <a:schemeClr val="bg2">
                    <a:lumMod val="20000"/>
                    <a:lumOff val="80000"/>
                  </a:schemeClr>
                </a:solidFill>
                <a:cs typeface="Segoe UI Light" panose="020B0502040204020203" pitchFamily="34" charset="0"/>
              </a:rPr>
              <a:t>to get it right</a:t>
            </a:r>
          </a:p>
        </p:txBody>
      </p:sp>
    </p:spTree>
    <p:extLst>
      <p:ext uri="{BB962C8B-B14F-4D97-AF65-F5344CB8AC3E}">
        <p14:creationId xmlns:p14="http://schemas.microsoft.com/office/powerpoint/2010/main" val="8069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83304E-6 1.82025E-6 L -1.83304E-6 0.03064 " pathEditMode="relative" rAng="0" ptsTypes="AA">
                                      <p:cBhvr>
                                        <p:cTn id="9" dur="500" spd="-100000" fill="hold"/>
                                        <p:tgtEl>
                                          <p:spTgt spid="19"/>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1.83304E-6 -4.82524E-6 L -1.83304E-6 0.03064 " pathEditMode="relative" rAng="0" ptsTypes="AA">
                                      <p:cBhvr>
                                        <p:cTn id="14" dur="500" spd="-100000" fill="hold"/>
                                        <p:tgtEl>
                                          <p:spTgt spid="20"/>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200"/>
                                  </p:stCondLst>
                                  <p:childTnLst>
                                    <p:animMotion origin="layout" path="M -1.83304E-6 3.83114E-6 L -1.83304E-6 0.03064 " pathEditMode="relative" rAng="0" ptsTypes="AA">
                                      <p:cBhvr>
                                        <p:cTn id="19" dur="500" spd="-100000" fill="hold"/>
                                        <p:tgtEl>
                                          <p:spTgt spid="22"/>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1.83304E-6 -2.70994E-6 L -1.83304E-6 0.03064 " pathEditMode="relative" rAng="0" ptsTypes="AA">
                                      <p:cBhvr>
                                        <p:cTn id="24" dur="500" spd="-100000" fill="hold"/>
                                        <p:tgtEl>
                                          <p:spTgt spid="21"/>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p:bldP spid="19" grpId="1"/>
      <p:bldP spid="20" grpId="0"/>
      <p:bldP spid="20" grpId="1"/>
      <p:bldP spid="21" grpId="0"/>
      <p:bldP spid="21" grpId="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matter your industry, Microsoft technologies can help you stay ahead</a:t>
            </a:r>
          </a:p>
        </p:txBody>
      </p:sp>
      <p:sp>
        <p:nvSpPr>
          <p:cNvPr id="47" name="Rectangle 46"/>
          <p:cNvSpPr/>
          <p:nvPr/>
        </p:nvSpPr>
        <p:spPr bwMode="auto">
          <a:xfrm>
            <a:off x="869653" y="3566388"/>
            <a:ext cx="1093131" cy="311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Retail</a:t>
            </a:r>
          </a:p>
          <a:p>
            <a:pPr marL="93260" indent="-93260" algn="ctr" defTabSz="932563">
              <a:spcAft>
                <a:spcPts val="1224"/>
              </a:spcAft>
              <a:buClr>
                <a:srgbClr val="0078D7"/>
              </a:buClr>
              <a:buSzPct val="90000"/>
              <a:buFont typeface="Arial" panose="020B0604020202020204" pitchFamily="34" charset="0"/>
              <a:buChar char="•"/>
            </a:pPr>
            <a:endParaRPr lang="en-US" sz="2040" b="1" dirty="0">
              <a:solidFill>
                <a:schemeClr val="bg1"/>
              </a:solidFill>
            </a:endParaRPr>
          </a:p>
          <a:p>
            <a:pPr algn="ctr" defTabSz="932563">
              <a:spcAft>
                <a:spcPts val="1224"/>
              </a:spcAft>
              <a:buSzPct val="90000"/>
            </a:pPr>
            <a:endParaRPr lang="en-US" sz="2040" b="1" dirty="0">
              <a:solidFill>
                <a:schemeClr val="bg1"/>
              </a:solidFill>
            </a:endParaRPr>
          </a:p>
        </p:txBody>
      </p:sp>
      <p:cxnSp>
        <p:nvCxnSpPr>
          <p:cNvPr id="7" name="Straight Connector 6"/>
          <p:cNvCxnSpPr/>
          <p:nvPr/>
        </p:nvCxnSpPr>
        <p:spPr>
          <a:xfrm>
            <a:off x="2624496"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92020"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736334"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095045"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57469" y="4096249"/>
            <a:ext cx="1917500" cy="1466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Real Time Offers </a:t>
            </a:r>
            <a:br>
              <a:rPr lang="en-US" sz="1428" dirty="0">
                <a:solidFill>
                  <a:schemeClr val="bg1"/>
                </a:solidFill>
              </a:rPr>
            </a:br>
            <a:r>
              <a:rPr lang="en-US" sz="1428" dirty="0">
                <a:solidFill>
                  <a:schemeClr val="bg1"/>
                </a:solidFill>
              </a:rPr>
              <a:t>&amp; Personalized Services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 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Sentiment Analysis</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nvGrpSpPr>
          <p:cNvPr id="48" name="Group 47"/>
          <p:cNvGrpSpPr/>
          <p:nvPr/>
        </p:nvGrpSpPr>
        <p:grpSpPr>
          <a:xfrm>
            <a:off x="1011627" y="2205075"/>
            <a:ext cx="809185" cy="1157458"/>
            <a:chOff x="-2502439" y="685360"/>
            <a:chExt cx="992188" cy="1419225"/>
          </a:xfrm>
        </p:grpSpPr>
        <p:sp>
          <p:nvSpPr>
            <p:cNvPr id="53" name="Freeform 52"/>
            <p:cNvSpPr>
              <a:spLocks/>
            </p:cNvSpPr>
            <p:nvPr/>
          </p:nvSpPr>
          <p:spPr bwMode="auto">
            <a:xfrm>
              <a:off x="-2502439" y="1079060"/>
              <a:ext cx="992188" cy="1025525"/>
            </a:xfrm>
            <a:custGeom>
              <a:avLst/>
              <a:gdLst>
                <a:gd name="T0" fmla="*/ 483 w 625"/>
                <a:gd name="T1" fmla="*/ 0 h 646"/>
                <a:gd name="T2" fmla="*/ 625 w 625"/>
                <a:gd name="T3" fmla="*/ 0 h 646"/>
                <a:gd name="T4" fmla="*/ 625 w 625"/>
                <a:gd name="T5" fmla="*/ 646 h 646"/>
                <a:gd name="T6" fmla="*/ 0 w 625"/>
                <a:gd name="T7" fmla="*/ 646 h 646"/>
                <a:gd name="T8" fmla="*/ 0 w 625"/>
                <a:gd name="T9" fmla="*/ 0 h 646"/>
                <a:gd name="T10" fmla="*/ 142 w 625"/>
                <a:gd name="T11" fmla="*/ 0 h 646"/>
                <a:gd name="T12" fmla="*/ 483 w 625"/>
                <a:gd name="T13" fmla="*/ 0 h 646"/>
              </a:gdLst>
              <a:ahLst/>
              <a:cxnLst>
                <a:cxn ang="0">
                  <a:pos x="T0" y="T1"/>
                </a:cxn>
                <a:cxn ang="0">
                  <a:pos x="T2" y="T3"/>
                </a:cxn>
                <a:cxn ang="0">
                  <a:pos x="T4" y="T5"/>
                </a:cxn>
                <a:cxn ang="0">
                  <a:pos x="T6" y="T7"/>
                </a:cxn>
                <a:cxn ang="0">
                  <a:pos x="T8" y="T9"/>
                </a:cxn>
                <a:cxn ang="0">
                  <a:pos x="T10" y="T11"/>
                </a:cxn>
                <a:cxn ang="0">
                  <a:pos x="T12" y="T13"/>
                </a:cxn>
              </a:cxnLst>
              <a:rect l="0" t="0" r="r" b="b"/>
              <a:pathLst>
                <a:path w="625" h="646">
                  <a:moveTo>
                    <a:pt x="483" y="0"/>
                  </a:moveTo>
                  <a:lnTo>
                    <a:pt x="625" y="0"/>
                  </a:lnTo>
                  <a:lnTo>
                    <a:pt x="625" y="646"/>
                  </a:lnTo>
                  <a:lnTo>
                    <a:pt x="0" y="646"/>
                  </a:lnTo>
                  <a:lnTo>
                    <a:pt x="0" y="0"/>
                  </a:lnTo>
                  <a:lnTo>
                    <a:pt x="142" y="0"/>
                  </a:lnTo>
                  <a:lnTo>
                    <a:pt x="483" y="0"/>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4" name="Freeform 6"/>
            <p:cNvSpPr>
              <a:spLocks/>
            </p:cNvSpPr>
            <p:nvPr/>
          </p:nvSpPr>
          <p:spPr bwMode="auto">
            <a:xfrm>
              <a:off x="-2232564" y="685360"/>
              <a:ext cx="450850" cy="528638"/>
            </a:xfrm>
            <a:custGeom>
              <a:avLst/>
              <a:gdLst>
                <a:gd name="T0" fmla="*/ 0 w 40"/>
                <a:gd name="T1" fmla="*/ 47 h 47"/>
                <a:gd name="T2" fmla="*/ 0 w 40"/>
                <a:gd name="T3" fmla="*/ 21 h 47"/>
                <a:gd name="T4" fmla="*/ 20 w 40"/>
                <a:gd name="T5" fmla="*/ 0 h 47"/>
                <a:gd name="T6" fmla="*/ 40 w 40"/>
                <a:gd name="T7" fmla="*/ 21 h 47"/>
                <a:gd name="T8" fmla="*/ 40 w 40"/>
                <a:gd name="T9" fmla="*/ 47 h 47"/>
              </a:gdLst>
              <a:ahLst/>
              <a:cxnLst>
                <a:cxn ang="0">
                  <a:pos x="T0" y="T1"/>
                </a:cxn>
                <a:cxn ang="0">
                  <a:pos x="T2" y="T3"/>
                </a:cxn>
                <a:cxn ang="0">
                  <a:pos x="T4" y="T5"/>
                </a:cxn>
                <a:cxn ang="0">
                  <a:pos x="T6" y="T7"/>
                </a:cxn>
                <a:cxn ang="0">
                  <a:pos x="T8" y="T9"/>
                </a:cxn>
              </a:cxnLst>
              <a:rect l="0" t="0" r="r" b="b"/>
              <a:pathLst>
                <a:path w="40" h="47">
                  <a:moveTo>
                    <a:pt x="0" y="47"/>
                  </a:moveTo>
                  <a:cubicBezTo>
                    <a:pt x="0" y="21"/>
                    <a:pt x="0" y="21"/>
                    <a:pt x="0" y="21"/>
                  </a:cubicBezTo>
                  <a:cubicBezTo>
                    <a:pt x="0" y="9"/>
                    <a:pt x="9" y="0"/>
                    <a:pt x="20" y="0"/>
                  </a:cubicBezTo>
                  <a:cubicBezTo>
                    <a:pt x="31" y="0"/>
                    <a:pt x="40" y="9"/>
                    <a:pt x="40" y="21"/>
                  </a:cubicBezTo>
                  <a:cubicBezTo>
                    <a:pt x="40" y="47"/>
                    <a:pt x="40" y="47"/>
                    <a:pt x="40" y="47"/>
                  </a:cubicBez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9" name="Rectangle 48"/>
          <p:cNvSpPr/>
          <p:nvPr/>
        </p:nvSpPr>
        <p:spPr bwMode="auto">
          <a:xfrm>
            <a:off x="2874024" y="3566388"/>
            <a:ext cx="1868468" cy="366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Manufacturing</a:t>
            </a:r>
          </a:p>
        </p:txBody>
      </p:sp>
      <p:sp>
        <p:nvSpPr>
          <p:cNvPr id="79" name="Rectangle 78"/>
          <p:cNvSpPr/>
          <p:nvPr/>
        </p:nvSpPr>
        <p:spPr bwMode="auto">
          <a:xfrm>
            <a:off x="2987147" y="4096249"/>
            <a:ext cx="1710397" cy="540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Manufacturing Ops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Connected Cars</a:t>
            </a:r>
          </a:p>
        </p:txBody>
      </p:sp>
      <p:grpSp>
        <p:nvGrpSpPr>
          <p:cNvPr id="58" name="Group 57"/>
          <p:cNvGrpSpPr/>
          <p:nvPr/>
        </p:nvGrpSpPr>
        <p:grpSpPr>
          <a:xfrm>
            <a:off x="3228882" y="2327886"/>
            <a:ext cx="1158755" cy="1084956"/>
            <a:chOff x="-935576" y="-1389503"/>
            <a:chExt cx="1420813" cy="1330325"/>
          </a:xfrm>
        </p:grpSpPr>
        <p:sp>
          <p:nvSpPr>
            <p:cNvPr id="5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10344574" y="2184636"/>
            <a:ext cx="1630734" cy="2716538"/>
            <a:chOff x="10141796" y="2011363"/>
            <a:chExt cx="1598904" cy="2663514"/>
          </a:xfrm>
        </p:grpSpPr>
        <p:sp>
          <p:nvSpPr>
            <p:cNvPr id="52" name="Rectangle 51"/>
            <p:cNvSpPr/>
            <p:nvPr/>
          </p:nvSpPr>
          <p:spPr bwMode="auto">
            <a:xfrm>
              <a:off x="10141796" y="3366145"/>
              <a:ext cx="1598904" cy="338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Government</a:t>
              </a:r>
            </a:p>
          </p:txBody>
        </p:sp>
        <p:sp>
          <p:nvSpPr>
            <p:cNvPr id="82" name="Rectangle 81"/>
            <p:cNvSpPr/>
            <p:nvPr/>
          </p:nvSpPr>
          <p:spPr bwMode="auto">
            <a:xfrm>
              <a:off x="10141796" y="3864441"/>
              <a:ext cx="1379990" cy="81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Smart Buildings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Transit &amp; Traffic Optimization</a:t>
              </a:r>
            </a:p>
          </p:txBody>
        </p:sp>
        <p:grpSp>
          <p:nvGrpSpPr>
            <p:cNvPr id="62" name="Group 61"/>
            <p:cNvGrpSpPr/>
            <p:nvPr/>
          </p:nvGrpSpPr>
          <p:grpSpPr>
            <a:xfrm>
              <a:off x="10492061" y="2011363"/>
              <a:ext cx="679461" cy="1054893"/>
              <a:chOff x="123287" y="2882460"/>
              <a:chExt cx="936625" cy="1454150"/>
            </a:xfrm>
          </p:grpSpPr>
          <p:sp>
            <p:nvSpPr>
              <p:cNvPr id="63" name="Line 11"/>
              <p:cNvSpPr>
                <a:spLocks noChangeShapeType="1"/>
              </p:cNvSpPr>
              <p:nvPr/>
            </p:nvSpPr>
            <p:spPr bwMode="auto">
              <a:xfrm>
                <a:off x="123287" y="2882460"/>
                <a:ext cx="0" cy="145415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12"/>
              <p:cNvSpPr>
                <a:spLocks/>
              </p:cNvSpPr>
              <p:nvPr/>
            </p:nvSpPr>
            <p:spPr bwMode="auto">
              <a:xfrm>
                <a:off x="123287" y="3017397"/>
                <a:ext cx="936625" cy="552450"/>
              </a:xfrm>
              <a:custGeom>
                <a:avLst/>
                <a:gdLst>
                  <a:gd name="T0" fmla="*/ 0 w 590"/>
                  <a:gd name="T1" fmla="*/ 0 h 348"/>
                  <a:gd name="T2" fmla="*/ 590 w 590"/>
                  <a:gd name="T3" fmla="*/ 0 h 348"/>
                  <a:gd name="T4" fmla="*/ 505 w 590"/>
                  <a:gd name="T5" fmla="*/ 178 h 348"/>
                  <a:gd name="T6" fmla="*/ 590 w 590"/>
                  <a:gd name="T7" fmla="*/ 348 h 348"/>
                  <a:gd name="T8" fmla="*/ 0 w 590"/>
                  <a:gd name="T9" fmla="*/ 348 h 348"/>
                </a:gdLst>
                <a:ahLst/>
                <a:cxnLst>
                  <a:cxn ang="0">
                    <a:pos x="T0" y="T1"/>
                  </a:cxn>
                  <a:cxn ang="0">
                    <a:pos x="T2" y="T3"/>
                  </a:cxn>
                  <a:cxn ang="0">
                    <a:pos x="T4" y="T5"/>
                  </a:cxn>
                  <a:cxn ang="0">
                    <a:pos x="T6" y="T7"/>
                  </a:cxn>
                  <a:cxn ang="0">
                    <a:pos x="T8" y="T9"/>
                  </a:cxn>
                </a:cxnLst>
                <a:rect l="0" t="0" r="r" b="b"/>
                <a:pathLst>
                  <a:path w="590" h="348">
                    <a:moveTo>
                      <a:pt x="0" y="0"/>
                    </a:moveTo>
                    <a:lnTo>
                      <a:pt x="590" y="0"/>
                    </a:lnTo>
                    <a:lnTo>
                      <a:pt x="505" y="178"/>
                    </a:lnTo>
                    <a:lnTo>
                      <a:pt x="590" y="348"/>
                    </a:lnTo>
                    <a:lnTo>
                      <a:pt x="0" y="348"/>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8177127" y="2265027"/>
            <a:ext cx="1707433" cy="2912585"/>
            <a:chOff x="7723251" y="2090184"/>
            <a:chExt cx="1674106" cy="2855735"/>
          </a:xfrm>
        </p:grpSpPr>
        <p:sp>
          <p:nvSpPr>
            <p:cNvPr id="51" name="Rectangle 50"/>
            <p:cNvSpPr/>
            <p:nvPr/>
          </p:nvSpPr>
          <p:spPr bwMode="auto">
            <a:xfrm>
              <a:off x="7914962" y="3366144"/>
              <a:ext cx="1064870"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Health</a:t>
              </a:r>
            </a:p>
          </p:txBody>
        </p:sp>
        <p:sp>
          <p:nvSpPr>
            <p:cNvPr id="81" name="Rectangle 80"/>
            <p:cNvSpPr/>
            <p:nvPr/>
          </p:nvSpPr>
          <p:spPr bwMode="auto">
            <a:xfrm>
              <a:off x="7723251" y="3885662"/>
              <a:ext cx="1674106" cy="1060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 Health 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Population Health Management</a:t>
              </a:r>
            </a:p>
          </p:txBody>
        </p:sp>
        <p:sp>
          <p:nvSpPr>
            <p:cNvPr id="55" name="Freeform 7"/>
            <p:cNvSpPr>
              <a:spLocks/>
            </p:cNvSpPr>
            <p:nvPr/>
          </p:nvSpPr>
          <p:spPr bwMode="auto">
            <a:xfrm>
              <a:off x="7883773" y="2090184"/>
              <a:ext cx="1127249" cy="982535"/>
            </a:xfrm>
            <a:custGeom>
              <a:avLst/>
              <a:gdLst>
                <a:gd name="T0" fmla="*/ 0 w 125"/>
                <a:gd name="T1" fmla="*/ 32 h 109"/>
                <a:gd name="T2" fmla="*/ 62 w 125"/>
                <a:gd name="T3" fmla="*/ 109 h 109"/>
                <a:gd name="T4" fmla="*/ 125 w 125"/>
                <a:gd name="T5" fmla="*/ 32 h 109"/>
                <a:gd name="T6" fmla="*/ 95 w 125"/>
                <a:gd name="T7" fmla="*/ 0 h 109"/>
                <a:gd name="T8" fmla="*/ 62 w 125"/>
                <a:gd name="T9" fmla="*/ 28 h 109"/>
                <a:gd name="T10" fmla="*/ 30 w 125"/>
                <a:gd name="T11" fmla="*/ 0 h 109"/>
                <a:gd name="T12" fmla="*/ 0 w 125"/>
                <a:gd name="T13" fmla="*/ 32 h 109"/>
              </a:gdLst>
              <a:ahLst/>
              <a:cxnLst>
                <a:cxn ang="0">
                  <a:pos x="T0" y="T1"/>
                </a:cxn>
                <a:cxn ang="0">
                  <a:pos x="T2" y="T3"/>
                </a:cxn>
                <a:cxn ang="0">
                  <a:pos x="T4" y="T5"/>
                </a:cxn>
                <a:cxn ang="0">
                  <a:pos x="T6" y="T7"/>
                </a:cxn>
                <a:cxn ang="0">
                  <a:pos x="T8" y="T9"/>
                </a:cxn>
                <a:cxn ang="0">
                  <a:pos x="T10" y="T11"/>
                </a:cxn>
                <a:cxn ang="0">
                  <a:pos x="T12" y="T13"/>
                </a:cxn>
              </a:cxnLst>
              <a:rect l="0" t="0" r="r" b="b"/>
              <a:pathLst>
                <a:path w="125" h="109">
                  <a:moveTo>
                    <a:pt x="0" y="32"/>
                  </a:moveTo>
                  <a:cubicBezTo>
                    <a:pt x="0" y="73"/>
                    <a:pt x="62" y="109"/>
                    <a:pt x="62" y="109"/>
                  </a:cubicBezTo>
                  <a:cubicBezTo>
                    <a:pt x="62" y="109"/>
                    <a:pt x="125" y="73"/>
                    <a:pt x="125" y="32"/>
                  </a:cubicBezTo>
                  <a:cubicBezTo>
                    <a:pt x="125" y="16"/>
                    <a:pt x="113" y="0"/>
                    <a:pt x="95" y="0"/>
                  </a:cubicBezTo>
                  <a:cubicBezTo>
                    <a:pt x="78" y="0"/>
                    <a:pt x="62" y="11"/>
                    <a:pt x="62" y="28"/>
                  </a:cubicBezTo>
                  <a:cubicBezTo>
                    <a:pt x="62" y="11"/>
                    <a:pt x="47" y="0"/>
                    <a:pt x="30" y="0"/>
                  </a:cubicBezTo>
                  <a:cubicBezTo>
                    <a:pt x="12" y="0"/>
                    <a:pt x="0" y="16"/>
                    <a:pt x="0" y="32"/>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4" name="Freeform 34"/>
            <p:cNvSpPr>
              <a:spLocks/>
            </p:cNvSpPr>
            <p:nvPr/>
          </p:nvSpPr>
          <p:spPr bwMode="auto">
            <a:xfrm>
              <a:off x="8190766" y="2517397"/>
              <a:ext cx="513262" cy="282063"/>
            </a:xfrm>
            <a:custGeom>
              <a:avLst/>
              <a:gdLst>
                <a:gd name="T0" fmla="*/ 222 w 222"/>
                <a:gd name="T1" fmla="*/ 68 h 122"/>
                <a:gd name="T2" fmla="*/ 192 w 222"/>
                <a:gd name="T3" fmla="*/ 68 h 122"/>
                <a:gd name="T4" fmla="*/ 172 w 222"/>
                <a:gd name="T5" fmla="*/ 22 h 122"/>
                <a:gd name="T6" fmla="*/ 128 w 222"/>
                <a:gd name="T7" fmla="*/ 122 h 122"/>
                <a:gd name="T8" fmla="*/ 86 w 222"/>
                <a:gd name="T9" fmla="*/ 0 h 122"/>
                <a:gd name="T10" fmla="*/ 52 w 222"/>
                <a:gd name="T11" fmla="*/ 72 h 122"/>
                <a:gd name="T12" fmla="*/ 0 w 222"/>
                <a:gd name="T13" fmla="*/ 72 h 122"/>
              </a:gdLst>
              <a:ahLst/>
              <a:cxnLst>
                <a:cxn ang="0">
                  <a:pos x="T0" y="T1"/>
                </a:cxn>
                <a:cxn ang="0">
                  <a:pos x="T2" y="T3"/>
                </a:cxn>
                <a:cxn ang="0">
                  <a:pos x="T4" y="T5"/>
                </a:cxn>
                <a:cxn ang="0">
                  <a:pos x="T6" y="T7"/>
                </a:cxn>
                <a:cxn ang="0">
                  <a:pos x="T8" y="T9"/>
                </a:cxn>
                <a:cxn ang="0">
                  <a:pos x="T10" y="T11"/>
                </a:cxn>
                <a:cxn ang="0">
                  <a:pos x="T12" y="T13"/>
                </a:cxn>
              </a:cxnLst>
              <a:rect l="0" t="0" r="r" b="b"/>
              <a:pathLst>
                <a:path w="222" h="122">
                  <a:moveTo>
                    <a:pt x="222" y="68"/>
                  </a:moveTo>
                  <a:lnTo>
                    <a:pt x="192" y="68"/>
                  </a:lnTo>
                  <a:lnTo>
                    <a:pt x="172" y="22"/>
                  </a:lnTo>
                  <a:lnTo>
                    <a:pt x="128" y="122"/>
                  </a:lnTo>
                  <a:lnTo>
                    <a:pt x="86" y="0"/>
                  </a:lnTo>
                  <a:lnTo>
                    <a:pt x="52" y="72"/>
                  </a:lnTo>
                  <a:lnTo>
                    <a:pt x="0" y="72"/>
                  </a:lnTo>
                </a:path>
              </a:pathLst>
            </a:custGeom>
            <a:noFill/>
            <a:ln w="28575">
              <a:solidFill>
                <a:srgbClr val="002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 name="Group 3"/>
          <p:cNvGrpSpPr/>
          <p:nvPr/>
        </p:nvGrpSpPr>
        <p:grpSpPr>
          <a:xfrm>
            <a:off x="5241548" y="3566387"/>
            <a:ext cx="2245260" cy="1070542"/>
            <a:chOff x="4979356" y="3366144"/>
            <a:chExt cx="2201435" cy="1049646"/>
          </a:xfrm>
        </p:grpSpPr>
        <p:sp>
          <p:nvSpPr>
            <p:cNvPr id="50" name="Rectangle 49"/>
            <p:cNvSpPr/>
            <p:nvPr/>
          </p:nvSpPr>
          <p:spPr bwMode="auto">
            <a:xfrm>
              <a:off x="4979356" y="3366144"/>
              <a:ext cx="2201435"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spc="-20" dirty="0">
                  <a:solidFill>
                    <a:schemeClr val="bg1"/>
                  </a:solidFill>
                </a:rPr>
                <a:t>Financial Services</a:t>
              </a:r>
            </a:p>
          </p:txBody>
        </p:sp>
        <p:sp>
          <p:nvSpPr>
            <p:cNvPr id="80" name="Rectangle 79"/>
            <p:cNvSpPr/>
            <p:nvPr/>
          </p:nvSpPr>
          <p:spPr bwMode="auto">
            <a:xfrm>
              <a:off x="5170814" y="3885663"/>
              <a:ext cx="1823357" cy="530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Experience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Assessment</a:t>
              </a:r>
            </a:p>
          </p:txBody>
        </p:sp>
      </p:grpSp>
      <p:sp>
        <p:nvSpPr>
          <p:cNvPr id="40" name="Freeform 39"/>
          <p:cNvSpPr>
            <a:spLocks noChangeAspect="1" noEditPoints="1"/>
          </p:cNvSpPr>
          <p:nvPr/>
        </p:nvSpPr>
        <p:spPr bwMode="auto">
          <a:xfrm>
            <a:off x="5856384" y="2294471"/>
            <a:ext cx="834304" cy="1128481"/>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28575">
            <a:solidFill>
              <a:schemeClr val="accent1"/>
            </a:solidFill>
            <a:round/>
            <a:headEnd/>
            <a:tailEnd/>
          </a:ln>
        </p:spPr>
        <p:txBody>
          <a:bodyPr vert="horz" wrap="square" lIns="93260" tIns="46630" rIns="93260" bIns="4663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endParaRPr lang="en-US" sz="2244"/>
          </a:p>
        </p:txBody>
      </p:sp>
    </p:spTree>
    <p:extLst>
      <p:ext uri="{BB962C8B-B14F-4D97-AF65-F5344CB8AC3E}">
        <p14:creationId xmlns:p14="http://schemas.microsoft.com/office/powerpoint/2010/main" val="101353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8038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Cortana Intelligence help you?</a:t>
            </a:r>
          </a:p>
        </p:txBody>
      </p:sp>
      <p:grpSp>
        <p:nvGrpSpPr>
          <p:cNvPr id="4" name="Group 3"/>
          <p:cNvGrpSpPr/>
          <p:nvPr/>
        </p:nvGrpSpPr>
        <p:grpSpPr>
          <a:xfrm>
            <a:off x="-1969584" y="1441257"/>
            <a:ext cx="14596968" cy="4942688"/>
            <a:chOff x="7346540" y="5195168"/>
            <a:chExt cx="5312893" cy="1799002"/>
          </a:xfrm>
        </p:grpSpPr>
        <p:grpSp>
          <p:nvGrpSpPr>
            <p:cNvPr id="5" name="Group 4"/>
            <p:cNvGrpSpPr/>
            <p:nvPr/>
          </p:nvGrpSpPr>
          <p:grpSpPr>
            <a:xfrm>
              <a:off x="7890183" y="5221826"/>
              <a:ext cx="4151055" cy="639095"/>
              <a:chOff x="3166812" y="6118502"/>
              <a:chExt cx="6104188" cy="939798"/>
            </a:xfrm>
          </p:grpSpPr>
          <p:grpSp>
            <p:nvGrpSpPr>
              <p:cNvPr id="20" name="Group 19"/>
              <p:cNvGrpSpPr/>
              <p:nvPr/>
            </p:nvGrpSpPr>
            <p:grpSpPr>
              <a:xfrm>
                <a:off x="3166812" y="6118502"/>
                <a:ext cx="6104188" cy="939798"/>
                <a:chOff x="2239711" y="6269962"/>
                <a:chExt cx="7958389" cy="1244600"/>
              </a:xfrm>
            </p:grpSpPr>
            <p:sp>
              <p:nvSpPr>
                <p:cNvPr id="22" name="Freeform 21"/>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6" name="Group 5"/>
            <p:cNvGrpSpPr/>
            <p:nvPr/>
          </p:nvGrpSpPr>
          <p:grpSpPr>
            <a:xfrm>
              <a:off x="7346540" y="5195168"/>
              <a:ext cx="4151055" cy="639095"/>
              <a:chOff x="3166811" y="5301554"/>
              <a:chExt cx="6104188" cy="939798"/>
            </a:xfrm>
          </p:grpSpPr>
          <p:grpSp>
            <p:nvGrpSpPr>
              <p:cNvPr id="16" name="Group 15"/>
              <p:cNvGrpSpPr/>
              <p:nvPr/>
            </p:nvGrpSpPr>
            <p:grpSpPr>
              <a:xfrm>
                <a:off x="3166811" y="5301554"/>
                <a:ext cx="6104188" cy="939798"/>
                <a:chOff x="2239710" y="5188056"/>
                <a:chExt cx="7958389" cy="1244600"/>
              </a:xfrm>
            </p:grpSpPr>
            <p:sp>
              <p:nvSpPr>
                <p:cNvPr id="18" name="Freeform 17"/>
                <p:cNvSpPr/>
                <p:nvPr/>
              </p:nvSpPr>
              <p:spPr bwMode="auto">
                <a:xfrm>
                  <a:off x="2239710" y="534869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p:nvPr/>
              </p:nvSpPr>
              <p:spPr bwMode="auto">
                <a:xfrm rot="9900000">
                  <a:off x="6637240" y="518805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 name="Freeform 132"/>
              <p:cNvSpPr>
                <a:spLocks noChangeAspect="1" noEditPoints="1"/>
              </p:cNvSpPr>
              <p:nvPr/>
            </p:nvSpPr>
            <p:spPr bwMode="black">
              <a:xfrm rot="17840385">
                <a:off x="6026952" y="5591522"/>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7" name="Group 6"/>
            <p:cNvGrpSpPr/>
            <p:nvPr/>
          </p:nvGrpSpPr>
          <p:grpSpPr>
            <a:xfrm>
              <a:off x="7990145" y="5687629"/>
              <a:ext cx="4151055" cy="639095"/>
              <a:chOff x="3166812" y="6118502"/>
              <a:chExt cx="6104188" cy="939798"/>
            </a:xfrm>
          </p:grpSpPr>
          <p:grpSp>
            <p:nvGrpSpPr>
              <p:cNvPr id="12" name="Group 11"/>
              <p:cNvGrpSpPr/>
              <p:nvPr/>
            </p:nvGrpSpPr>
            <p:grpSpPr>
              <a:xfrm>
                <a:off x="3166812" y="6118502"/>
                <a:ext cx="6104188" cy="939798"/>
                <a:chOff x="2239711" y="6269962"/>
                <a:chExt cx="7958389" cy="1244600"/>
              </a:xfrm>
            </p:grpSpPr>
            <p:sp>
              <p:nvSpPr>
                <p:cNvPr id="14" name="Freeform 13"/>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3"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
          <p:nvSpPr>
            <p:cNvPr id="8" name="Freeform 132"/>
            <p:cNvSpPr>
              <a:spLocks noChangeAspect="1" noEditPoints="1"/>
            </p:cNvSpPr>
            <p:nvPr/>
          </p:nvSpPr>
          <p:spPr bwMode="black">
            <a:xfrm>
              <a:off x="11912611" y="5648611"/>
              <a:ext cx="746822" cy="121703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9" name="Freeform 132"/>
            <p:cNvSpPr>
              <a:spLocks noChangeAspect="1" noEditPoints="1"/>
            </p:cNvSpPr>
            <p:nvPr/>
          </p:nvSpPr>
          <p:spPr bwMode="black">
            <a:xfrm>
              <a:off x="11611900" y="5677465"/>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0" name="Freeform 132"/>
            <p:cNvSpPr>
              <a:spLocks noChangeAspect="1" noEditPoints="1"/>
            </p:cNvSpPr>
            <p:nvPr/>
          </p:nvSpPr>
          <p:spPr bwMode="black">
            <a:xfrm>
              <a:off x="11245207" y="5860922"/>
              <a:ext cx="519796" cy="84707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1" name="Freeform 132"/>
            <p:cNvSpPr>
              <a:spLocks noChangeAspect="1" noEditPoints="1"/>
            </p:cNvSpPr>
            <p:nvPr/>
          </p:nvSpPr>
          <p:spPr bwMode="black">
            <a:xfrm>
              <a:off x="11641766" y="6300888"/>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62557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Group 508"/>
          <p:cNvGrpSpPr/>
          <p:nvPr/>
        </p:nvGrpSpPr>
        <p:grpSpPr>
          <a:xfrm>
            <a:off x="1920604" y="1394165"/>
            <a:ext cx="8819375" cy="4767793"/>
            <a:chOff x="-237987" y="6999"/>
            <a:chExt cx="12912447" cy="6980525"/>
          </a:xfrm>
        </p:grpSpPr>
        <p:pic>
          <p:nvPicPr>
            <p:cNvPr id="508" name="Picture 50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987" y="6999"/>
              <a:ext cx="12912447" cy="6980525"/>
            </a:xfrm>
            <a:prstGeom prst="rect">
              <a:avLst/>
            </a:prstGeom>
          </p:spPr>
        </p:pic>
        <p:sp>
          <p:nvSpPr>
            <p:cNvPr id="2" name="Rounded Rectangle 1"/>
            <p:cNvSpPr/>
            <p:nvPr/>
          </p:nvSpPr>
          <p:spPr bwMode="auto">
            <a:xfrm>
              <a:off x="8816009" y="2062015"/>
              <a:ext cx="1586637" cy="939370"/>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Rounded Rectangle 2"/>
            <p:cNvSpPr/>
            <p:nvPr/>
          </p:nvSpPr>
          <p:spPr bwMode="auto">
            <a:xfrm>
              <a:off x="4717545" y="2062014"/>
              <a:ext cx="2769777" cy="1434222"/>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ounded Rectangle 3"/>
            <p:cNvSpPr/>
            <p:nvPr/>
          </p:nvSpPr>
          <p:spPr bwMode="auto">
            <a:xfrm>
              <a:off x="4717545" y="3496236"/>
              <a:ext cx="1263707" cy="828338"/>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4736596" y="3452495"/>
              <a:ext cx="1226054" cy="2796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 name="Title 4"/>
          <p:cNvSpPr>
            <a:spLocks noGrp="1"/>
          </p:cNvSpPr>
          <p:nvPr>
            <p:ph type="title"/>
          </p:nvPr>
        </p:nvSpPr>
        <p:spPr/>
        <p:txBody>
          <a:bodyPr/>
          <a:lstStyle/>
          <a:p>
            <a:r>
              <a:rPr lang="en-US" sz="3600" dirty="0"/>
              <a:t>Cortana Intelligence combines the services you already know</a:t>
            </a:r>
          </a:p>
        </p:txBody>
      </p:sp>
    </p:spTree>
    <p:extLst>
      <p:ext uri="{BB962C8B-B14F-4D97-AF65-F5344CB8AC3E}">
        <p14:creationId xmlns:p14="http://schemas.microsoft.com/office/powerpoint/2010/main" val="3216922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Cortana Intelligence Technical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Anu Kohli</DisplayName>
        <AccountId>629</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https://microsoft.sharepoint.com/sites/Infopedia_G01KC/Media/Thumbnails/G01KC-1-15426/Cortana%20Intelligence%20Technical%20Deck.png</Url>
      <Description>/sites/Infopedia_G01KC/Media/Thumbnails/G01KC-1-15426/Cortana Intelligence Technical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31</Value>
      <Value>29</Value>
      <Value>351</Value>
      <Value>435</Value>
      <Value>26</Value>
      <Value>634</Value>
      <Value>5</Value>
      <Value>21</Value>
      <Value>20</Value>
      <Value>374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G01KC-1-15426</GenericText2>
    <_dlc_DocId xmlns="230e9df3-be65-4c73-a93b-d1236ebd677e">G01KC-99682991-15428</_dlc_DocId>
    <_dlc_DocIdUrl xmlns="230e9df3-be65-4c73-a93b-d1236ebd677e">
      <Url>https://microsoft.sharepoint.com/sites/Infopedia_G01KC/_layouts/15/DocIdRedir.aspx?ID=G01KC-99682991-15428</Url>
      <Description>G01KC-99682991-15428</Description>
    </_dlc_DocIdUrl>
    <Update_x0020_Parent_x0020_Child_x0020_Relation_x0028_1_x0029_0 xmlns="b3bc04a5-d503-43b1-b98c-a8cf663329d9">
      <Url xsi:nil="true"/>
      <Description xsi:nil="true"/>
    </Update_x0020_Parent_x0020_Child_x0020_Relation_x0028_1_x0029_0>
    <_ip_UnifiedCompliancePolicyUIAction xmlns="http://schemas.microsoft.com/sharepoint/v3" xsi:nil="true"/>
    <_ip_UnifiedCompliancePolicyProperties xmlns="http://schemas.microsoft.com/sharepoint/v3" xsi:nil="true"/>
    <LastSharedByUser xmlns="2478d1b8-79bf-461f-b8e8-704d21601f1a">cennete@microsoft.com</LastSharedByUser>
    <LastSharedByTime xmlns="2478d1b8-79bf-461f-b8e8-704d21601f1a">2016-05-10T05:28:23+00:00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c3140e8de396127a527fddea180df23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3a36cabd23756bf831f266553a9966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CB172E-C249-48B9-93D6-1DDA38C9DDD1}">
  <ds:schemaRefs>
    <ds:schemaRef ds:uri="Microsoft.SharePoint.Taxonomy.ContentTypeSync"/>
  </ds:schemaRefs>
</ds:datastoreItem>
</file>

<file path=customXml/itemProps2.xml><?xml version="1.0" encoding="utf-8"?>
<ds:datastoreItem xmlns:ds="http://schemas.openxmlformats.org/officeDocument/2006/customXml" ds:itemID="{884C77A9-2765-469B-85BE-BD152C4ECDFB}">
  <ds:schemaRefs>
    <ds:schemaRef ds:uri="http://schemas.microsoft.com/office/2006/metadata/properties"/>
    <ds:schemaRef ds:uri="http://purl.org/dc/dcmitype/"/>
    <ds:schemaRef ds:uri="230e9df3-be65-4c73-a93b-d1236ebd677e"/>
    <ds:schemaRef ds:uri="http://schemas.microsoft.com/sharepoint/v3"/>
    <ds:schemaRef ds:uri="2478d1b8-79bf-461f-b8e8-704d21601f1a"/>
    <ds:schemaRef ds:uri="http://purl.org/dc/elements/1.1/"/>
    <ds:schemaRef ds:uri="http://schemas.microsoft.com/office/2006/documentManagement/types"/>
    <ds:schemaRef ds:uri="http://schemas.microsoft.com/office/infopath/2007/PartnerControls"/>
    <ds:schemaRef ds:uri="b3bc04a5-d503-43b1-b98c-a8cf663329d9"/>
    <ds:schemaRef ds:uri="http://purl.org/dc/terms/"/>
    <ds:schemaRef ds:uri="http://schemas.openxmlformats.org/package/2006/metadata/core-properties"/>
    <ds:schemaRef ds:uri="230E9DF3-BE65-4C73-A93B-D1236EBD677E"/>
    <ds:schemaRef ds:uri="http://www.w3.org/XML/1998/namespace"/>
  </ds:schemaRefs>
</ds:datastoreItem>
</file>

<file path=customXml/itemProps3.xml><?xml version="1.0" encoding="utf-8"?>
<ds:datastoreItem xmlns:ds="http://schemas.openxmlformats.org/officeDocument/2006/customXml" ds:itemID="{A1A49BD4-2395-45E3-B0F9-9CEE19EAF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715796A-0E38-4959-A4A6-2181B105E3A9}">
  <ds:schemaRefs>
    <ds:schemaRef ds:uri="http://schemas.microsoft.com/sharepoint/events"/>
  </ds:schemaRefs>
</ds:datastoreItem>
</file>

<file path=customXml/itemProps5.xml><?xml version="1.0" encoding="utf-8"?>
<ds:datastoreItem xmlns:ds="http://schemas.openxmlformats.org/officeDocument/2006/customXml" ds:itemID="{FA0A2481-C555-4898-8BC1-D1154FF9C4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9731</Words>
  <Application>Microsoft Office PowerPoint</Application>
  <PresentationFormat>Custom</PresentationFormat>
  <Paragraphs>1194</Paragraphs>
  <Slides>58</Slides>
  <Notes>55</Notes>
  <HiddenSlides>7</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58</vt:i4>
      </vt:variant>
    </vt:vector>
  </HeadingPairs>
  <TitlesOfParts>
    <vt:vector size="78" baseType="lpstr">
      <vt:lpstr>MS PGothic</vt:lpstr>
      <vt:lpstr>Arial</vt:lpstr>
      <vt:lpstr>Arial Unicode MS</vt:lpstr>
      <vt:lpstr>Calibri</vt:lpstr>
      <vt:lpstr>Cambria</vt:lpstr>
      <vt:lpstr>Consolas</vt:lpstr>
      <vt:lpstr>Segoe</vt:lpstr>
      <vt:lpstr>Segoe Light</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Cortana  Intelligence Suite</vt:lpstr>
      <vt:lpstr>Business is being transformed by three trends</vt:lpstr>
      <vt:lpstr>Stay ahead of the curve with Cortana Intelligence Suite</vt:lpstr>
      <vt:lpstr>Here are some examples of how  our customers are staying ahead </vt:lpstr>
      <vt:lpstr>Here are some examples of how  our customers are staying ahead</vt:lpstr>
      <vt:lpstr>No matter your industry, Microsoft technologies can help you stay ahead</vt:lpstr>
      <vt:lpstr>Dartmouth-Hitchcock Demo + Video</vt:lpstr>
      <vt:lpstr>How can Cortana Intelligence help you?</vt:lpstr>
      <vt:lpstr>Cortana Intelligence combines the services you already know</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 </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Demo</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Demo: Vehicle health and driving behavior patterns  </vt:lpstr>
      <vt:lpstr>Turning telemetry data from vehicles into insight </vt:lpstr>
      <vt:lpstr>Example of Cortana Intelligence Suite in action</vt:lpstr>
      <vt:lpstr>With Cortana Intelligence, better predict needs and trends</vt:lpstr>
      <vt:lpstr>Customer stories</vt:lpstr>
      <vt:lpstr>Improve visibility and make accurate predictions</vt:lpstr>
      <vt:lpstr>Dartmouth-Hitchcock Demo + Video</vt:lpstr>
      <vt:lpstr>Get the right products to  the right places</vt:lpstr>
      <vt:lpstr>JJ Food Service Video</vt:lpstr>
      <vt:lpstr>Offer customers exactly what they want, when they want it</vt:lpstr>
      <vt:lpstr>Fix problems proactively before they start</vt:lpstr>
      <vt:lpstr>eSmart Systems Video</vt:lpstr>
      <vt:lpstr>Explore new business opportunities</vt:lpstr>
      <vt:lpstr>ThyssenKrupp Demo + Video</vt:lpstr>
      <vt:lpstr>Explore Cortana Intelligence today</vt:lpstr>
      <vt:lpstr>PowerPoint Presentation</vt:lpstr>
      <vt:lpstr>Appendix</vt:lpstr>
      <vt:lpstr>Video: American Eagle</vt:lpstr>
      <vt:lpstr>PowerPoint Presentation</vt:lpstr>
      <vt:lpstr>PowerPoint Presentation</vt:lpstr>
      <vt:lpstr>PowerPoint Presentation</vt:lpstr>
      <vt:lpstr>Microsoft had a sliding US search share 2005-2009</vt:lpstr>
      <vt:lpstr>PowerPoint Presentation</vt:lpstr>
      <vt:lpstr>PowerPoint Presentation</vt:lpstr>
      <vt:lpstr>PowerPoint Presentation</vt:lpstr>
      <vt:lpstr>PowerPoint Presentation</vt:lpstr>
      <vt:lpstr>Microsoft doubles search share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2017-08-23T01:41:45Z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6c6528db-d968-48d8-a4bc-1f0e744093e1</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